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15" r:id="rId3"/>
    <p:sldId id="280" r:id="rId4"/>
    <p:sldId id="316" r:id="rId5"/>
    <p:sldId id="318" r:id="rId6"/>
    <p:sldId id="312" r:id="rId7"/>
    <p:sldId id="311" r:id="rId8"/>
    <p:sldId id="281" r:id="rId9"/>
    <p:sldId id="282" r:id="rId10"/>
    <p:sldId id="283" r:id="rId11"/>
    <p:sldId id="284" r:id="rId12"/>
    <p:sldId id="285" r:id="rId13"/>
    <p:sldId id="291" r:id="rId14"/>
    <p:sldId id="317" r:id="rId15"/>
    <p:sldId id="286" r:id="rId16"/>
    <p:sldId id="287" r:id="rId17"/>
    <p:sldId id="289" r:id="rId18"/>
    <p:sldId id="306" r:id="rId19"/>
    <p:sldId id="290" r:id="rId20"/>
    <p:sldId id="323" r:id="rId21"/>
    <p:sldId id="307" r:id="rId22"/>
    <p:sldId id="308" r:id="rId23"/>
    <p:sldId id="294" r:id="rId24"/>
    <p:sldId id="293" r:id="rId25"/>
    <p:sldId id="303" r:id="rId26"/>
    <p:sldId id="321" r:id="rId27"/>
    <p:sldId id="295" r:id="rId28"/>
    <p:sldId id="296" r:id="rId29"/>
    <p:sldId id="309" r:id="rId30"/>
    <p:sldId id="298" r:id="rId31"/>
    <p:sldId id="299" r:id="rId32"/>
    <p:sldId id="297" r:id="rId33"/>
    <p:sldId id="304" r:id="rId34"/>
    <p:sldId id="301" r:id="rId35"/>
    <p:sldId id="322" r:id="rId36"/>
    <p:sldId id="302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66FF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45" d="100"/>
          <a:sy n="4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8C428-1E03-4BDB-ABDD-0E9440007F6E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F5BD8-A236-44A6-99D4-49131E852830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9153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456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947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172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692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814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071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723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905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081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411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414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C8A5-BC24-4D4D-8F79-DC1A460E94C5}" type="datetimeFigureOut">
              <a:rPr lang="pt-BR" smtClean="0"/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32398-8B72-442D-83E5-45353185CC34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0443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planalto.gov.br/ccivil_03/_Ato2015-2018/2015/Lei/L13204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FFFF00"/>
                </a:solidFill>
              </a:rPr>
              <a:t>FORMAS DE DEDUÇÃO FISCAL ATRAVÉS DE DOAÇÕES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11760" y="4509120"/>
            <a:ext cx="6400800" cy="1752600"/>
          </a:xfrm>
        </p:spPr>
        <p:txBody>
          <a:bodyPr/>
          <a:lstStyle/>
          <a:p>
            <a:pPr algn="r"/>
            <a:endParaRPr lang="pt-BR" dirty="0" smtClean="0">
              <a:solidFill>
                <a:srgbClr val="FFFF00"/>
              </a:solidFill>
            </a:endParaRPr>
          </a:p>
          <a:p>
            <a:pPr algn="r"/>
            <a:r>
              <a:rPr lang="pt-BR" dirty="0" smtClean="0">
                <a:solidFill>
                  <a:schemeClr val="tx1"/>
                </a:solidFill>
              </a:rPr>
              <a:t>Edeno Teodoro Tostes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53021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76025"/>
            <a:ext cx="1230801" cy="124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6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99937" y="1700808"/>
            <a:ext cx="8517632" cy="54005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pt-BR" sz="2400" dirty="0"/>
              <a:t>Atendendo aos </a:t>
            </a:r>
            <a:r>
              <a:rPr lang="pt-BR" sz="2400" dirty="0" smtClean="0"/>
              <a:t>requisitos, </a:t>
            </a:r>
            <a:r>
              <a:rPr lang="pt-BR" sz="2400" dirty="0"/>
              <a:t>as OSC farão jus aos seguintes benefícios, independentemente de certificação (Art. 84-B da Lei </a:t>
            </a:r>
            <a:r>
              <a:rPr lang="pt-BR" sz="2400" dirty="0" smtClean="0"/>
              <a:t> </a:t>
            </a:r>
            <a:r>
              <a:rPr lang="pt-BR" sz="2400" dirty="0"/>
              <a:t>13.019/14</a:t>
            </a:r>
            <a:r>
              <a:rPr lang="pt-BR" sz="2400" dirty="0" smtClean="0"/>
              <a:t>):</a:t>
            </a:r>
          </a:p>
          <a:p>
            <a:pPr marL="0" indent="0" fontAlgn="base">
              <a:buNone/>
            </a:pPr>
            <a:endParaRPr lang="pt-BR" sz="2400" dirty="0"/>
          </a:p>
          <a:p>
            <a:pPr lvl="1" fontAlgn="base"/>
            <a:r>
              <a:rPr lang="pt-BR" sz="2000" dirty="0"/>
              <a:t>Receber doações de empresas, até o limite de 2% (dois por cento) de sua receita </a:t>
            </a:r>
            <a:r>
              <a:rPr lang="pt-BR" sz="2000" dirty="0" smtClean="0"/>
              <a:t>bruta; </a:t>
            </a:r>
            <a:r>
              <a:rPr lang="pt-BR" sz="2000" dirty="0" smtClean="0">
                <a:solidFill>
                  <a:srgbClr val="FFC000"/>
                </a:solidFill>
              </a:rPr>
              <a:t>(controvérsia)</a:t>
            </a:r>
          </a:p>
          <a:p>
            <a:pPr lvl="1" fontAlgn="base"/>
            <a:r>
              <a:rPr lang="pt-BR" sz="2000" dirty="0" smtClean="0"/>
              <a:t>Receber </a:t>
            </a:r>
            <a:r>
              <a:rPr lang="pt-BR" sz="2000" dirty="0"/>
              <a:t>bens móveis considerados irrecuperáveis, apreendidos, abandonados ou disponíveis, administrados pela Secretaria da </a:t>
            </a:r>
            <a:r>
              <a:rPr lang="pt-BR" sz="2000" dirty="0" smtClean="0"/>
              <a:t>RFB; e</a:t>
            </a:r>
            <a:endParaRPr lang="pt-BR" sz="2000" dirty="0"/>
          </a:p>
          <a:p>
            <a:pPr lvl="1" fontAlgn="base"/>
            <a:r>
              <a:rPr lang="pt-BR" sz="2000" dirty="0"/>
              <a:t>Distribuir ou prometer distribuir prêmios, mediante sorteios, vale-brindes, concursos ou operações assemelhadas, com o intuito de arrecadar recursos adicionais destinados à sua manutenção ou </a:t>
            </a:r>
            <a:r>
              <a:rPr lang="pt-BR" sz="2000" dirty="0" smtClean="0"/>
              <a:t>custeio.</a:t>
            </a:r>
            <a:endParaRPr lang="pt-BR" sz="20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3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6431" y="1988840"/>
            <a:ext cx="8517632" cy="54005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pt-BR" sz="2400" dirty="0"/>
              <a:t>Portanto, segundo as Leis nº 13.019/14 e 13.204/15, </a:t>
            </a:r>
            <a:r>
              <a:rPr lang="pt-BR" sz="2400" b="1" dirty="0"/>
              <a:t>as empresas podem doar </a:t>
            </a:r>
            <a:r>
              <a:rPr lang="pt-BR" sz="2400" b="1" dirty="0">
                <a:solidFill>
                  <a:srgbClr val="FFFF00"/>
                </a:solidFill>
              </a:rPr>
              <a:t>até 2% de sua </a:t>
            </a:r>
            <a:r>
              <a:rPr lang="pt-BR" sz="2400" b="1" u="sng" dirty="0">
                <a:solidFill>
                  <a:srgbClr val="FFFF00"/>
                </a:solidFill>
              </a:rPr>
              <a:t>receita bruta</a:t>
            </a:r>
            <a:r>
              <a:rPr lang="pt-BR" sz="2400" b="1" dirty="0"/>
              <a:t>,</a:t>
            </a:r>
            <a:r>
              <a:rPr lang="pt-BR" sz="2400" dirty="0"/>
              <a:t> para fins de dedução de imposto de renda.</a:t>
            </a:r>
          </a:p>
          <a:p>
            <a:pPr marL="0" indent="0" fontAlgn="base">
              <a:buNone/>
            </a:pPr>
            <a:endParaRPr lang="pt-BR" sz="2400" u="sng" dirty="0"/>
          </a:p>
          <a:p>
            <a:pPr marL="0" indent="0" fontAlgn="base">
              <a:buNone/>
            </a:pPr>
            <a:r>
              <a:rPr lang="pt-BR" sz="2400" dirty="0"/>
              <a:t>Surge </a:t>
            </a:r>
            <a:r>
              <a:rPr lang="pt-BR" sz="2400" dirty="0" smtClean="0"/>
              <a:t>a primeira </a:t>
            </a:r>
            <a:r>
              <a:rPr lang="pt-BR" sz="2400" dirty="0"/>
              <a:t>divergência, visto que a Lei nº 9.249/95 determina que as doações realizadas por pessoa jurídica a entidades civis, legalmente constituídas no Brasil, sem fins lucrativos, para fins de dedução, terão o limite de </a:t>
            </a:r>
            <a:r>
              <a:rPr lang="pt-BR" sz="2400" b="1" dirty="0">
                <a:solidFill>
                  <a:srgbClr val="FFFF00"/>
                </a:solidFill>
              </a:rPr>
              <a:t>até 2% do seu </a:t>
            </a:r>
            <a:r>
              <a:rPr lang="pt-BR" sz="2400" b="1" u="sng" dirty="0">
                <a:solidFill>
                  <a:srgbClr val="FFFF00"/>
                </a:solidFill>
              </a:rPr>
              <a:t>lucro operacional</a:t>
            </a:r>
            <a:r>
              <a:rPr lang="pt-BR" sz="2400" b="1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Isso, em </a:t>
            </a:r>
            <a:r>
              <a:rPr lang="pt-BR" sz="2800" dirty="0"/>
              <a:t>termos contábeis faz uma grande diferença:</a:t>
            </a:r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A </a:t>
            </a:r>
            <a:r>
              <a:rPr lang="pt-BR" sz="2800" b="1" dirty="0">
                <a:solidFill>
                  <a:srgbClr val="FFFF00"/>
                </a:solidFill>
              </a:rPr>
              <a:t>Receita Bruta </a:t>
            </a:r>
            <a:r>
              <a:rPr lang="pt-BR" sz="2800" dirty="0"/>
              <a:t>de uma empresa que compra e vende mercadorias é igual ao </a:t>
            </a:r>
            <a:r>
              <a:rPr lang="pt-BR" sz="2800" b="1" u="sng" dirty="0">
                <a:solidFill>
                  <a:srgbClr val="FFFF00"/>
                </a:solidFill>
              </a:rPr>
              <a:t>valor total das </a:t>
            </a:r>
            <a:r>
              <a:rPr lang="pt-BR" sz="2800" b="1" u="sng" dirty="0" smtClean="0">
                <a:solidFill>
                  <a:srgbClr val="FFFF00"/>
                </a:solidFill>
              </a:rPr>
              <a:t>vendas</a:t>
            </a:r>
          </a:p>
          <a:p>
            <a:pPr marL="0" indent="0" algn="just">
              <a:buNone/>
            </a:pPr>
            <a:endParaRPr lang="pt-BR" sz="2800" b="1" u="sng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pt-BR" sz="2800" dirty="0"/>
              <a:t>Seu </a:t>
            </a:r>
            <a:r>
              <a:rPr lang="pt-BR" sz="2800" b="1" dirty="0">
                <a:solidFill>
                  <a:srgbClr val="FFFF00"/>
                </a:solidFill>
              </a:rPr>
              <a:t>lucro operacional </a:t>
            </a:r>
            <a:r>
              <a:rPr lang="pt-BR" sz="2800" dirty="0"/>
              <a:t>é igual à </a:t>
            </a:r>
            <a:r>
              <a:rPr lang="pt-BR" sz="2800" b="1" dirty="0"/>
              <a:t>Receita Bruta</a:t>
            </a:r>
            <a:r>
              <a:rPr lang="pt-BR" sz="2800" dirty="0"/>
              <a:t>, </a:t>
            </a:r>
            <a:r>
              <a:rPr lang="pt-BR" sz="2800" b="1" u="sng" dirty="0">
                <a:solidFill>
                  <a:srgbClr val="FFFF00"/>
                </a:solidFill>
              </a:rPr>
              <a:t>menos o valor das devoluções e abatimentos, os impostos </a:t>
            </a:r>
            <a:r>
              <a:rPr lang="pt-BR" sz="2800" dirty="0"/>
              <a:t>(ICMS, IPI, PIS, COFINS, etc.) </a:t>
            </a:r>
            <a:r>
              <a:rPr lang="pt-BR" sz="2800" u="sng" dirty="0">
                <a:solidFill>
                  <a:srgbClr val="FFFF00"/>
                </a:solidFill>
              </a:rPr>
              <a:t>e o </a:t>
            </a:r>
            <a:r>
              <a:rPr lang="pt-BR" sz="2800" b="1" u="sng" dirty="0">
                <a:solidFill>
                  <a:srgbClr val="FFFF00"/>
                </a:solidFill>
              </a:rPr>
              <a:t>custo das mercadorias vendidas</a:t>
            </a:r>
            <a:r>
              <a:rPr lang="pt-BR" sz="2800" dirty="0">
                <a:solidFill>
                  <a:srgbClr val="FFFF00"/>
                </a:solidFill>
              </a:rPr>
              <a:t>. 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1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6888" y="154255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pt-BR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  <a:latin typeface="+mn-lt"/>
              </a:rPr>
              <a:t>ORGANIZAÇÕES DA SOCIEDADE </a:t>
            </a:r>
            <a:br>
              <a:rPr lang="pt-BR" sz="3100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  <a:latin typeface="+mn-lt"/>
              </a:rPr>
              <a:t>CIVIL – OSC – LEI 13.204/2015 </a:t>
            </a:r>
            <a:r>
              <a:rPr lang="pt-BR" sz="4000" dirty="0" smtClean="0">
                <a:solidFill>
                  <a:srgbClr val="FFFF00"/>
                </a:solidFill>
              </a:rPr>
              <a:t/>
            </a:r>
            <a:br>
              <a:rPr lang="pt-BR" sz="4000" dirty="0" smtClean="0">
                <a:solidFill>
                  <a:srgbClr val="FFFF00"/>
                </a:solidFill>
              </a:rPr>
            </a:br>
            <a:endParaRPr lang="pt-BR" sz="4000" dirty="0">
              <a:solidFill>
                <a:srgbClr val="FFFF00"/>
              </a:solidFill>
            </a:endParaRPr>
          </a:p>
        </p:txBody>
      </p:sp>
      <p:sp>
        <p:nvSpPr>
          <p:cNvPr id="13" name="Espaço Reservado para Texto 12"/>
          <p:cNvSpPr>
            <a:spLocks noGrp="1"/>
          </p:cNvSpPr>
          <p:nvPr>
            <p:ph sz="half" idx="1"/>
          </p:nvPr>
        </p:nvSpPr>
        <p:spPr>
          <a:xfrm>
            <a:off x="216759" y="1825625"/>
            <a:ext cx="641470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b="1" u="sng" dirty="0" smtClean="0"/>
              <a:t>RECEITA BRUTA:                      R$ 100.000.000,00                                                     </a:t>
            </a:r>
          </a:p>
          <a:p>
            <a:pPr marL="0" indent="0">
              <a:buNone/>
            </a:pPr>
            <a:r>
              <a:rPr lang="pt-BR" sz="1800" dirty="0" smtClean="0"/>
              <a:t>DEDUÇÕES: </a:t>
            </a:r>
          </a:p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smtClean="0"/>
              <a:t>                 DEVOLUÇÕES            ......................  R$  5.000.000,00</a:t>
            </a:r>
          </a:p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smtClean="0"/>
              <a:t>                 DESCONTOS               .....................  R$  4.000.000,00</a:t>
            </a:r>
          </a:p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smtClean="0"/>
              <a:t>                 IMPOSTOS  DIRETOS ....................   R$ 20.000.00,00</a:t>
            </a:r>
          </a:p>
          <a:p>
            <a:pPr marL="0" indent="0">
              <a:buNone/>
            </a:pPr>
            <a:r>
              <a:rPr lang="pt-BR" sz="1400" dirty="0"/>
              <a:t> </a:t>
            </a:r>
            <a:r>
              <a:rPr lang="pt-BR" sz="1400" dirty="0" smtClean="0"/>
              <a:t>                        (ICM, IPI, PIS, COFINS,...)</a:t>
            </a:r>
          </a:p>
          <a:p>
            <a:pPr marL="0" indent="0">
              <a:buNone/>
            </a:pPr>
            <a:r>
              <a:rPr lang="pt-BR" sz="2400" b="1" u="sng" dirty="0" smtClean="0"/>
              <a:t>RECEITA LÍQUIDA:                      R$ 71.000.000,00</a:t>
            </a:r>
          </a:p>
          <a:p>
            <a:pPr marL="0" indent="0">
              <a:buNone/>
            </a:pPr>
            <a:r>
              <a:rPr lang="pt-BR" sz="1800" dirty="0" smtClean="0"/>
              <a:t>DEDUÇÃO: </a:t>
            </a:r>
          </a:p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smtClean="0"/>
              <a:t>                 CUSTO DA MERCADORIA</a:t>
            </a:r>
          </a:p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smtClean="0"/>
              <a:t>                 OU SERVIÇO PRESTADO ...............  R$ 40.000.000,00</a:t>
            </a:r>
          </a:p>
          <a:p>
            <a:pPr marL="0" indent="0">
              <a:buNone/>
            </a:pPr>
            <a:r>
              <a:rPr lang="pt-BR" sz="2400" b="1" u="sng" dirty="0" smtClean="0"/>
              <a:t>LUCRO OPERACIONAL BRUTO: R$31.000.000,00</a:t>
            </a:r>
          </a:p>
          <a:p>
            <a:pPr marL="0" indent="0">
              <a:buNone/>
            </a:pPr>
            <a:endParaRPr lang="pt-BR" sz="1400" dirty="0" smtClean="0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2"/>
          </p:nvPr>
        </p:nvSpPr>
        <p:spPr>
          <a:xfrm>
            <a:off x="6219568" y="1894658"/>
            <a:ext cx="2924432" cy="4422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1900" b="1" u="sng" dirty="0" smtClean="0">
                <a:solidFill>
                  <a:srgbClr val="FFFF00"/>
                </a:solidFill>
              </a:rPr>
              <a:t>BASE LEGAL   </a:t>
            </a:r>
            <a:r>
              <a:rPr lang="pt-BR" sz="1900" b="1" u="sng" dirty="0">
                <a:solidFill>
                  <a:srgbClr val="FFFF00"/>
                </a:solidFill>
              </a:rPr>
              <a:t>            2%</a:t>
            </a:r>
          </a:p>
          <a:p>
            <a:pPr marL="0" indent="0">
              <a:buNone/>
            </a:pPr>
            <a:endParaRPr lang="pt-BR" sz="19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1900" b="1" dirty="0" smtClean="0">
                <a:solidFill>
                  <a:srgbClr val="FFC000"/>
                </a:solidFill>
              </a:rPr>
              <a:t>                                  R</a:t>
            </a:r>
            <a:r>
              <a:rPr lang="pt-BR" sz="1900" b="1" dirty="0">
                <a:solidFill>
                  <a:srgbClr val="FFC000"/>
                </a:solidFill>
              </a:rPr>
              <a:t>$ </a:t>
            </a:r>
          </a:p>
          <a:p>
            <a:pPr marL="0" indent="0">
              <a:buNone/>
            </a:pPr>
            <a:r>
              <a:rPr lang="pt-BR" sz="1900" b="1" dirty="0" smtClean="0">
                <a:solidFill>
                  <a:schemeClr val="bg1"/>
                </a:solidFill>
              </a:rPr>
              <a:t> </a:t>
            </a:r>
            <a:r>
              <a:rPr lang="pt-BR" sz="1900" b="1" u="sng" dirty="0" smtClean="0">
                <a:solidFill>
                  <a:srgbClr val="FFC000"/>
                </a:solidFill>
              </a:rPr>
              <a:t>Lei   13.204    2.000.000,00</a:t>
            </a:r>
            <a:endParaRPr lang="pt-BR" sz="1900" b="1" u="sng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pt-BR" sz="1900" b="1" dirty="0" smtClean="0">
                <a:solidFill>
                  <a:srgbClr val="FFC000"/>
                </a:solidFill>
              </a:rPr>
              <a:t>         </a:t>
            </a:r>
          </a:p>
          <a:p>
            <a:pPr marL="0" indent="0">
              <a:buNone/>
            </a:pPr>
            <a:endParaRPr lang="pt-BR" sz="14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pt-BR" sz="1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pt-BR" sz="1800" b="1" dirty="0" smtClean="0">
                <a:solidFill>
                  <a:srgbClr val="FFC000"/>
                </a:solidFill>
              </a:rPr>
              <a:t>                                   R</a:t>
            </a:r>
            <a:r>
              <a:rPr lang="pt-BR" sz="1800" b="1" dirty="0">
                <a:solidFill>
                  <a:srgbClr val="FFC000"/>
                </a:solidFill>
              </a:rPr>
              <a:t>$ </a:t>
            </a:r>
            <a:endParaRPr lang="pt-BR" sz="18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pt-BR" sz="1800" b="1" dirty="0" smtClean="0">
                <a:solidFill>
                  <a:srgbClr val="FFC000"/>
                </a:solidFill>
              </a:rPr>
              <a:t> </a:t>
            </a:r>
            <a:r>
              <a:rPr lang="pt-BR" sz="1800" b="1" u="sng" dirty="0" smtClean="0">
                <a:solidFill>
                  <a:srgbClr val="FFC000"/>
                </a:solidFill>
              </a:rPr>
              <a:t>Lei </a:t>
            </a:r>
            <a:r>
              <a:rPr lang="pt-BR" sz="1800" b="1" u="sng" dirty="0">
                <a:solidFill>
                  <a:srgbClr val="FFC000"/>
                </a:solidFill>
              </a:rPr>
              <a:t>9.249   </a:t>
            </a:r>
            <a:r>
              <a:rPr lang="pt-BR" sz="1800" b="1" u="sng" dirty="0" smtClean="0">
                <a:solidFill>
                  <a:srgbClr val="FFC000"/>
                </a:solidFill>
              </a:rPr>
              <a:t>        </a:t>
            </a:r>
            <a:r>
              <a:rPr lang="pt-BR" sz="1800" b="1" u="sng" dirty="0">
                <a:solidFill>
                  <a:srgbClr val="FFC000"/>
                </a:solidFill>
              </a:rPr>
              <a:t>620.000,00</a:t>
            </a:r>
          </a:p>
          <a:p>
            <a:pPr marL="0" indent="0">
              <a:buNone/>
            </a:pPr>
            <a:endParaRPr lang="pt-BR" sz="14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pt-BR" sz="1400" b="1" dirty="0" smtClean="0">
                <a:solidFill>
                  <a:schemeClr val="bg1"/>
                </a:solidFill>
              </a:rPr>
              <a:t>                                             </a:t>
            </a:r>
            <a:r>
              <a:rPr lang="pt-BR" sz="1900" b="1" dirty="0" smtClean="0">
                <a:solidFill>
                  <a:schemeClr val="bg1"/>
                </a:solidFill>
              </a:rPr>
              <a:t>     </a:t>
            </a:r>
          </a:p>
          <a:p>
            <a:pPr marL="0" indent="0">
              <a:buNone/>
            </a:pPr>
            <a:r>
              <a:rPr lang="pt-BR" sz="1900" b="1" dirty="0" smtClean="0">
                <a:solidFill>
                  <a:schemeClr val="bg1"/>
                </a:solidFill>
              </a:rPr>
              <a:t>      </a:t>
            </a:r>
            <a:endParaRPr lang="pt-BR" sz="1900" b="1" u="sng" dirty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45060" y="55252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cxnSp>
        <p:nvCxnSpPr>
          <p:cNvPr id="4" name="Conector de seta reta 3"/>
          <p:cNvCxnSpPr/>
          <p:nvPr/>
        </p:nvCxnSpPr>
        <p:spPr>
          <a:xfrm>
            <a:off x="6219568" y="2215978"/>
            <a:ext cx="411892" cy="469557"/>
          </a:xfrm>
          <a:prstGeom prst="straightConnector1">
            <a:avLst/>
          </a:prstGeom>
          <a:ln w="889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ta dobrada para cima 14"/>
          <p:cNvSpPr/>
          <p:nvPr/>
        </p:nvSpPr>
        <p:spPr>
          <a:xfrm>
            <a:off x="6446039" y="5192370"/>
            <a:ext cx="675976" cy="332902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FF00"/>
              </a:solidFill>
            </a:endParaRPr>
          </a:p>
        </p:txBody>
      </p:sp>
      <p:pic>
        <p:nvPicPr>
          <p:cNvPr id="8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2646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 Receita Federal tentou normatizar esta divergência, e em 14 de março de 2017  divulgou a Instrução Normativa Nº 1.700, onde cita o </a:t>
            </a:r>
            <a:r>
              <a:rPr lang="pt-BR" dirty="0" smtClean="0">
                <a:solidFill>
                  <a:srgbClr val="FFC000"/>
                </a:solidFill>
              </a:rPr>
              <a:t>lucro operacional</a:t>
            </a:r>
            <a:r>
              <a:rPr lang="pt-BR" dirty="0" smtClean="0"/>
              <a:t> como base, e estipula critérios a serem cumpridos pelas OSC, sendo  um deles a comprovação de </a:t>
            </a:r>
            <a:r>
              <a:rPr lang="pt-BR" dirty="0" smtClean="0">
                <a:solidFill>
                  <a:srgbClr val="FFC000"/>
                </a:solidFill>
              </a:rPr>
              <a:t>Utilidade Pública</a:t>
            </a:r>
            <a:r>
              <a:rPr lang="pt-BR" dirty="0" smtClean="0"/>
              <a:t>, (que foi extinta pela Lei 13.204 de dezembro de 2015)</a:t>
            </a:r>
            <a:endParaRPr lang="pt-BR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FFFF00"/>
                </a:solidFill>
              </a:rPr>
              <a:t>ORGANIZAÇÕES DA SOCIEDADE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Outro </a:t>
            </a:r>
            <a:r>
              <a:rPr lang="pt-BR" sz="2400" dirty="0"/>
              <a:t>ponto que pode causar confusão está na relação de atividades sociais exercidas pelas </a:t>
            </a:r>
            <a:r>
              <a:rPr lang="pt-BR" sz="2400" dirty="0" smtClean="0"/>
              <a:t>entidades, </a:t>
            </a:r>
            <a:r>
              <a:rPr lang="pt-BR" sz="2400" dirty="0"/>
              <a:t>nas áreas de saúde e </a:t>
            </a:r>
            <a:r>
              <a:rPr lang="pt-BR" sz="2400" dirty="0" smtClean="0"/>
              <a:t>educação, para </a:t>
            </a:r>
            <a:r>
              <a:rPr lang="pt-BR" sz="2400" dirty="0"/>
              <a:t>que possam ser beneficiadas pelos incentivos </a:t>
            </a:r>
            <a:r>
              <a:rPr lang="pt-BR" sz="2400" dirty="0" smtClean="0"/>
              <a:t>fiscais:</a:t>
            </a:r>
            <a:endParaRPr lang="pt-BR" sz="2400" dirty="0"/>
          </a:p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400" dirty="0"/>
              <a:t>As Leis nº 13.019/14 </a:t>
            </a:r>
            <a:r>
              <a:rPr lang="pt-BR" sz="2400" dirty="0" smtClean="0"/>
              <a:t>e 13.204/15 </a:t>
            </a:r>
            <a:r>
              <a:rPr lang="pt-BR" sz="2400" dirty="0"/>
              <a:t>citam </a:t>
            </a:r>
            <a:r>
              <a:rPr lang="pt-BR" sz="2400" b="1" dirty="0">
                <a:solidFill>
                  <a:srgbClr val="FFC000"/>
                </a:solidFill>
              </a:rPr>
              <a:t>promoção de educação </a:t>
            </a:r>
            <a:r>
              <a:rPr lang="pt-BR" sz="2400" dirty="0"/>
              <a:t>e </a:t>
            </a:r>
            <a:r>
              <a:rPr lang="pt-BR" sz="2400" b="1" dirty="0">
                <a:solidFill>
                  <a:srgbClr val="FFC000"/>
                </a:solidFill>
              </a:rPr>
              <a:t>promoção da saúde</a:t>
            </a:r>
            <a:r>
              <a:rPr lang="pt-BR" sz="2400" dirty="0"/>
              <a:t>, enquanto a Lei nº </a:t>
            </a:r>
            <a:r>
              <a:rPr lang="pt-BR" sz="2400" dirty="0" smtClean="0"/>
              <a:t>9.249/95 (IR) </a:t>
            </a:r>
            <a:r>
              <a:rPr lang="pt-BR" sz="2400" dirty="0"/>
              <a:t>faz referência ao Art. 3º da Lei nº </a:t>
            </a:r>
            <a:r>
              <a:rPr lang="pt-BR" sz="2400" dirty="0" smtClean="0"/>
              <a:t>9.790/99(Lei da OSCIP) </a:t>
            </a:r>
            <a:r>
              <a:rPr lang="pt-BR" sz="2400" dirty="0"/>
              <a:t>que cita </a:t>
            </a:r>
            <a:r>
              <a:rPr lang="pt-BR" sz="2400" dirty="0" smtClean="0"/>
              <a:t>P</a:t>
            </a:r>
            <a:r>
              <a:rPr lang="pt-BR" sz="2400" b="1" dirty="0" smtClean="0">
                <a:solidFill>
                  <a:srgbClr val="FFC000"/>
                </a:solidFill>
              </a:rPr>
              <a:t>romoção</a:t>
            </a:r>
            <a:r>
              <a:rPr lang="pt-BR" sz="2400" b="1" dirty="0">
                <a:solidFill>
                  <a:srgbClr val="FFC000"/>
                </a:solidFill>
              </a:rPr>
              <a:t> </a:t>
            </a:r>
            <a:r>
              <a:rPr lang="pt-BR" sz="2400" b="1" u="sng" dirty="0">
                <a:solidFill>
                  <a:srgbClr val="FFC000"/>
                </a:solidFill>
              </a:rPr>
              <a:t>gratuita</a:t>
            </a:r>
            <a:r>
              <a:rPr lang="pt-BR" sz="2400" b="1" dirty="0">
                <a:solidFill>
                  <a:srgbClr val="FFC000"/>
                </a:solidFill>
              </a:rPr>
              <a:t> da educação e promoção </a:t>
            </a:r>
            <a:r>
              <a:rPr lang="pt-BR" sz="2400" b="1" u="sng" dirty="0">
                <a:solidFill>
                  <a:srgbClr val="FFC000"/>
                </a:solidFill>
              </a:rPr>
              <a:t>gratuita </a:t>
            </a:r>
            <a:r>
              <a:rPr lang="pt-BR" sz="2400" b="1" dirty="0">
                <a:solidFill>
                  <a:srgbClr val="FFC000"/>
                </a:solidFill>
              </a:rPr>
              <a:t>da saúde.</a:t>
            </a:r>
          </a:p>
          <a:p>
            <a:pPr marL="0" indent="0">
              <a:buNone/>
            </a:pPr>
            <a:endParaRPr lang="pt-BR" sz="2400" b="1" dirty="0"/>
          </a:p>
          <a:p>
            <a:pPr marL="0" indent="0">
              <a:buNone/>
            </a:pPr>
            <a:endParaRPr lang="pt-BR" sz="2400" b="1" dirty="0" smtClean="0"/>
          </a:p>
          <a:p>
            <a:pPr lvl="0" fontAlgn="base"/>
            <a:endParaRPr lang="pt-BR" sz="16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0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Assim</a:t>
            </a:r>
            <a:r>
              <a:rPr lang="pt-BR" sz="2400" dirty="0"/>
              <a:t>, as escolas e estabelecimentos de saúde que não oferecem seus serviços de forma 100% gratuita, pelas leis 13.019 e 13.204, têm direito ao benefício mas, </a:t>
            </a:r>
            <a:r>
              <a:rPr lang="pt-BR" sz="2400" dirty="0" smtClean="0"/>
              <a:t>pelas leis </a:t>
            </a:r>
            <a:r>
              <a:rPr lang="pt-BR" sz="2400" dirty="0"/>
              <a:t>9.249 e 9.790, não. </a:t>
            </a:r>
          </a:p>
          <a:p>
            <a:pPr marL="0" indent="0">
              <a:buNone/>
            </a:pPr>
            <a:endParaRPr lang="pt-BR" sz="2400" dirty="0"/>
          </a:p>
          <a:p>
            <a:pPr marL="0" indent="0" fontAlgn="base">
              <a:buNone/>
            </a:pPr>
            <a:r>
              <a:rPr lang="pt-BR" sz="2400" dirty="0"/>
              <a:t>Tais </a:t>
            </a:r>
            <a:r>
              <a:rPr lang="pt-BR" sz="2400" dirty="0" smtClean="0"/>
              <a:t>situações ainda </a:t>
            </a:r>
            <a:r>
              <a:rPr lang="pt-BR" sz="2400" dirty="0"/>
              <a:t>precisarão ser esclarecidas para que as OSC beneficiárias e as empresas doadoras possam utilizar a legislação atual como referência para as doações  e não venham a ter problemas com a Receita Federal.  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endParaRPr lang="pt-BR" sz="2400" dirty="0"/>
          </a:p>
          <a:p>
            <a:pPr marL="0" indent="0" fontAlgn="base">
              <a:buNone/>
            </a:pPr>
            <a:r>
              <a:rPr lang="pt-BR" sz="2400" dirty="0"/>
              <a:t>A entidade deverá fornecer uma declaração à doadora com a identificação da pessoa responsável por sua aplicação, conforme modelo da Receita Federal (IN SRF nº 87/96), na qual se compromete a não distribuir lucros, bonificações ou vantagens a dirigentes, mantenedores ou associados e aplicar integralmente os recursos recebidos na realização de seus objetivos sociais.</a:t>
            </a:r>
          </a:p>
          <a:p>
            <a:pPr marL="0" indent="0" fontAlgn="base">
              <a:buNone/>
            </a:pPr>
            <a:endParaRPr lang="pt-BR" sz="2400" dirty="0"/>
          </a:p>
          <a:p>
            <a:pPr marL="0" indent="0" fontAlgn="base">
              <a:buNone/>
            </a:pPr>
            <a:r>
              <a:rPr lang="pt-BR" sz="2400" dirty="0"/>
              <a:t>A doadora deve  arquivar a declaração, mantendo-a à disposição da fiscalização, uma vez que será utilizada para o registro da operação e comprovação da redução do imposto.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FFFF00"/>
                </a:solidFill>
              </a:rPr>
              <a:t/>
            </a:r>
            <a:br>
              <a:rPr lang="pt-BR" sz="3200" b="1" dirty="0" smtClean="0">
                <a:solidFill>
                  <a:srgbClr val="FFFF00"/>
                </a:solidFill>
              </a:rPr>
            </a:br>
            <a:r>
              <a:rPr lang="pt-BR" sz="3200" b="1" dirty="0" smtClean="0">
                <a:solidFill>
                  <a:srgbClr val="FFFF00"/>
                </a:solidFill>
              </a:rPr>
              <a:t>RECIBO </a:t>
            </a:r>
            <a:r>
              <a:rPr lang="pt-BR" sz="3200" b="1" dirty="0">
                <a:solidFill>
                  <a:srgbClr val="FFFF00"/>
                </a:solidFill>
              </a:rPr>
              <a:t>DE DOAÇÃO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200" dirty="0"/>
              <a:t> </a:t>
            </a:r>
            <a:r>
              <a:rPr lang="pt-BR" sz="1400" b="1" dirty="0" smtClean="0"/>
              <a:t>.....(</a:t>
            </a:r>
            <a:r>
              <a:rPr lang="pt-BR" sz="1400" b="1" dirty="0"/>
              <a:t>nome da entidade).....</a:t>
            </a:r>
            <a:r>
              <a:rPr lang="pt-BR" sz="1400" dirty="0"/>
              <a:t>, instituição sem fins lucrativos, com sede na ....(endereço )...., inscrita no CNPJ sob o nº ........, neste ato representada por seu Presidente (nome e qualificação),  por ser Organização da Sociedade Civil  sem fins lucrativos nos termos do Art. 84-B da Lei 13.019, de 31.07.2014, com a redação da Lei 13.204/2015, certifica ter recebido de</a:t>
            </a:r>
          </a:p>
          <a:p>
            <a:pPr marL="0" indent="0">
              <a:buNone/>
            </a:pPr>
            <a:r>
              <a:rPr lang="pt-BR" sz="1400" dirty="0"/>
              <a:t> </a:t>
            </a:r>
            <a:br>
              <a:rPr lang="pt-BR" sz="1400" dirty="0"/>
            </a:br>
            <a:r>
              <a:rPr lang="pt-BR" sz="1400" dirty="0" smtClean="0"/>
              <a:t>- </a:t>
            </a:r>
            <a:r>
              <a:rPr lang="pt-BR" sz="1400" dirty="0"/>
              <a:t>Denominação da pessoa jurídica </a:t>
            </a:r>
            <a:br>
              <a:rPr lang="pt-BR" sz="1400" dirty="0"/>
            </a:br>
            <a:r>
              <a:rPr lang="pt-BR" sz="1400" dirty="0"/>
              <a:t>- CNPJ </a:t>
            </a:r>
            <a:br>
              <a:rPr lang="pt-BR" sz="1400" dirty="0"/>
            </a:br>
            <a:r>
              <a:rPr lang="pt-BR" sz="1400" dirty="0"/>
              <a:t>- Endereço </a:t>
            </a:r>
            <a:br>
              <a:rPr lang="pt-BR" sz="1400" dirty="0"/>
            </a:br>
            <a:r>
              <a:rPr lang="pt-BR" sz="1400" dirty="0"/>
              <a:t>- Representante legal </a:t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1400" dirty="0"/>
              <a:t>A quantia de ....(R$.....)....., depositada no Banco .....(nome e número)...., Agência ...(nome e número).... conta corrente de número (....número da conta corrente)... da entidade que ora recebe. </a:t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1400" dirty="0"/>
              <a:t>Declara, para efeito do disposto no art. 13, § 2º, inciso III - "a", "b" e "c", da Lei nº 9.249, de 26 de dezembro de 1995, e no art. 28, § 1º, letra "b.3" e § 3º, "a", "b" e "c", da IN SRF nº 11, de 21 de fevereiro de 1996, que esta entidade se compromete a aplicar integralmente os recursos recebidos na realização de seus objetivos sociais e a não distribuir lucros, bonificações ou vantagens a dirigentes, mantenedores ou associados, sob nenhuma forma ou pretexto, e que o responsável pela aplicação dos recursos, e o representante legal da entidade estão cientes de que a falsidade na prestação destas informações os sujeitarão, juntamente com as demais pessoas que para ela concorrerem, às penalidades previstas na legislação criminal e tributária, relativas à falsidade ideológica (art. 299 do Código Penal) e ao crime contra a ordem tributária (art. 1º da Lei nº 8.137, de 27 de dezembro de 1990).</a:t>
            </a:r>
          </a:p>
          <a:p>
            <a:pPr marL="0" indent="0">
              <a:buNone/>
            </a:pPr>
            <a:r>
              <a:rPr lang="pt-BR" sz="1400" dirty="0" smtClean="0"/>
              <a:t>Local </a:t>
            </a:r>
            <a:r>
              <a:rPr lang="pt-BR" sz="1400" dirty="0"/>
              <a:t>e Data </a:t>
            </a:r>
            <a:br>
              <a:rPr lang="pt-BR" sz="1400" dirty="0"/>
            </a:br>
            <a:r>
              <a:rPr lang="pt-BR" sz="1400" dirty="0" smtClean="0"/>
              <a:t>____________________________________________________</a:t>
            </a:r>
            <a:r>
              <a:rPr lang="pt-BR" sz="1400" dirty="0"/>
              <a:t/>
            </a:r>
            <a:br>
              <a:rPr lang="pt-BR" sz="1400" dirty="0"/>
            </a:br>
            <a:r>
              <a:rPr lang="pt-BR" sz="1400" dirty="0" smtClean="0"/>
              <a:t>RESPONSAVEL </a:t>
            </a:r>
            <a:r>
              <a:rPr lang="pt-BR" sz="1400" dirty="0"/>
              <a:t>PELA APLICAÇÃO REPRESENTANTE LEGAL DOS RECURSOS </a:t>
            </a:r>
            <a:br>
              <a:rPr lang="pt-BR" sz="1400" dirty="0"/>
            </a:br>
            <a:r>
              <a:rPr lang="pt-BR" sz="1400" dirty="0" smtClean="0"/>
              <a:t>NOME</a:t>
            </a:r>
            <a:r>
              <a:rPr lang="pt-BR" sz="1400" dirty="0"/>
              <a:t>: </a:t>
            </a:r>
            <a:r>
              <a:rPr lang="pt-BR" sz="1400" dirty="0" smtClean="0"/>
              <a:t>                          CPF</a:t>
            </a:r>
            <a:r>
              <a:rPr lang="pt-BR" sz="1400" dirty="0"/>
              <a:t>: </a:t>
            </a:r>
            <a:r>
              <a:rPr lang="pt-BR" sz="1200" dirty="0"/>
              <a:t/>
            </a:r>
            <a:br>
              <a:rPr lang="pt-BR" sz="1200" dirty="0"/>
            </a:br>
            <a:endParaRPr lang="pt-BR" sz="1200" dirty="0"/>
          </a:p>
          <a:p>
            <a:pPr marL="0" indent="0">
              <a:buNone/>
            </a:pPr>
            <a:r>
              <a:rPr lang="pt-BR" sz="1200" dirty="0"/>
              <a:t> 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ORGANIZAÇÕES DA SOCIEDADE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endParaRPr lang="pt-BR" sz="2400" dirty="0" smtClean="0"/>
          </a:p>
          <a:p>
            <a:pPr marL="0" indent="0" fontAlgn="base">
              <a:buNone/>
            </a:pPr>
            <a:endParaRPr lang="pt-BR" sz="2400" dirty="0"/>
          </a:p>
          <a:p>
            <a:pPr marL="0" indent="0" fontAlgn="base">
              <a:buNone/>
            </a:pPr>
            <a:r>
              <a:rPr lang="pt-BR" sz="2400" dirty="0" smtClean="0"/>
              <a:t>A </a:t>
            </a:r>
            <a:r>
              <a:rPr lang="pt-BR" sz="2400" dirty="0"/>
              <a:t>contabilização da doação como despesa permite a recuperação </a:t>
            </a:r>
            <a:r>
              <a:rPr lang="pt-BR" sz="2400" dirty="0" smtClean="0"/>
              <a:t>de até </a:t>
            </a:r>
            <a:r>
              <a:rPr lang="pt-BR" sz="2400" dirty="0"/>
              <a:t>34% </a:t>
            </a:r>
            <a:r>
              <a:rPr lang="pt-BR" sz="2400" dirty="0" smtClean="0"/>
              <a:t>do </a:t>
            </a:r>
            <a:r>
              <a:rPr lang="pt-BR" sz="2400" dirty="0"/>
              <a:t>valor </a:t>
            </a:r>
            <a:r>
              <a:rPr lang="pt-BR" sz="2400" dirty="0" smtClean="0"/>
              <a:t>doado </a:t>
            </a:r>
            <a:r>
              <a:rPr lang="pt-BR" sz="2400" dirty="0"/>
              <a:t>(se tiver adicional IR), </a:t>
            </a:r>
            <a:r>
              <a:rPr lang="pt-BR" sz="2400" dirty="0" smtClean="0"/>
              <a:t> </a:t>
            </a:r>
            <a:r>
              <a:rPr lang="pt-BR" sz="2400" dirty="0"/>
              <a:t>respeitando-se os limites previstos na lei, ou seja: </a:t>
            </a:r>
          </a:p>
          <a:p>
            <a:pPr marL="0" indent="0" fontAlgn="base">
              <a:buNone/>
            </a:pPr>
            <a:endParaRPr lang="pt-BR" sz="2400" dirty="0"/>
          </a:p>
          <a:p>
            <a:pPr marL="400050" lvl="1" indent="0" fontAlgn="base">
              <a:buNone/>
            </a:pPr>
            <a:r>
              <a:rPr lang="pt-BR" sz="2400" dirty="0"/>
              <a:t>a cada R$ 1.000,00 doados,  R$ 660,00 (seiscentos e sessenta reais), sai do </a:t>
            </a:r>
            <a:r>
              <a:rPr lang="pt-BR" sz="2400" dirty="0" smtClean="0"/>
              <a:t>“caixa” </a:t>
            </a:r>
            <a:r>
              <a:rPr lang="pt-BR" sz="2400" dirty="0"/>
              <a:t>da empresa e os restantes R$ 340,00 configura o imposto que seria pago ao fisco, e que passará a beneficiar diretamente uma organização </a:t>
            </a:r>
            <a:r>
              <a:rPr lang="pt-BR" sz="2400" dirty="0" smtClean="0"/>
              <a:t>da sociedade civil devidamente </a:t>
            </a:r>
            <a:r>
              <a:rPr lang="pt-BR" sz="2400" dirty="0"/>
              <a:t>reconhecida pela sua importância social.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9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FF00"/>
                </a:solidFill>
              </a:rPr>
              <a:t>DOADOR BRASILEIRO</a:t>
            </a:r>
            <a:endParaRPr lang="pt-BR" b="1" dirty="0">
              <a:solidFill>
                <a:srgbClr val="FFFF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pPr marL="0" indent="0">
              <a:buNone/>
            </a:pPr>
            <a:r>
              <a:rPr lang="pt-BR" dirty="0" smtClean="0">
                <a:solidFill>
                  <a:srgbClr val="FFC000"/>
                </a:solidFill>
              </a:rPr>
              <a:t>QUEM DOA NO BRASIL ‘</a:t>
            </a:r>
            <a:r>
              <a:rPr lang="pt-BR" u="sng" dirty="0" smtClean="0">
                <a:solidFill>
                  <a:srgbClr val="FFC000"/>
                </a:solidFill>
              </a:rPr>
              <a:t>DOA PELA CAUSA</a:t>
            </a:r>
            <a:r>
              <a:rPr lang="pt-BR" dirty="0" smtClean="0">
                <a:solidFill>
                  <a:srgbClr val="FFC000"/>
                </a:solidFill>
              </a:rPr>
              <a:t>’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FFC000"/>
                </a:solidFill>
              </a:rPr>
              <a:t>E NÃO PELO BENEFÍCIO FISCAL</a:t>
            </a:r>
            <a:endParaRPr lang="pt-BR" dirty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0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FF00"/>
                </a:solidFill>
              </a:rPr>
              <a:t>FORMAS DE APURAÇÃO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Com relação aos doadores, estes podem ser beneficiados pela dedução direta do valor do IR devido, pela dedução da base de cálculo do IR e da CSL como despesa operacional, ou ainda pela combinação das duas formas anteriores. </a:t>
            </a:r>
          </a:p>
          <a:p>
            <a:pPr algn="just"/>
            <a:r>
              <a:rPr lang="pt-BR" dirty="0" smtClean="0"/>
              <a:t>As Adições e Exclusões deverão ser feitas através do LALUR (Livro de Apuração do Lucro Real) e do LACS (Livro de Apuração da Contribuição Social).  </a:t>
            </a:r>
            <a:endParaRPr lang="pt-BR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Principal </a:t>
            </a:r>
            <a:r>
              <a:rPr lang="pt-BR" sz="2000" dirty="0"/>
              <a:t>mecanismo de fomento à Cultura do Brasil, a Lei Rouanet, como é conhecida a Lei 8.313/91, instituiu o Programa Nacional de Apoio à Cultura (Pronac). O nome Rouanet remete a seu criador, </a:t>
            </a:r>
            <a:r>
              <a:rPr lang="pt-BR" sz="2000" dirty="0" smtClean="0"/>
              <a:t>o </a:t>
            </a:r>
            <a:r>
              <a:rPr lang="pt-BR" sz="2000" dirty="0"/>
              <a:t>diplomata Sérgio Paulo Rouanet. </a:t>
            </a:r>
            <a:endParaRPr lang="pt-BR" sz="2000" dirty="0" smtClean="0"/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Para </a:t>
            </a:r>
            <a:r>
              <a:rPr lang="pt-BR" sz="2000" dirty="0"/>
              <a:t>cumprir </a:t>
            </a:r>
            <a:r>
              <a:rPr lang="pt-BR" sz="2000" dirty="0" smtClean="0"/>
              <a:t>seu </a:t>
            </a:r>
            <a:r>
              <a:rPr lang="pt-BR" sz="2000" dirty="0"/>
              <a:t>objetivo, a lei estabelece as normativas de como o Governo Federal deve disponibilizar recursos para a realização de projetos artístico-culturais. </a:t>
            </a:r>
            <a:endParaRPr lang="pt-BR" sz="2000" dirty="0" smtClean="0"/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A </a:t>
            </a:r>
            <a:r>
              <a:rPr lang="pt-BR" sz="2000" dirty="0"/>
              <a:t>Lei foi concebida originalmente com três mecanismos: o Fundo Nacional da Cultura (FNC), o Incentivo Fiscal e o Fundo de Investimento Cultural e Artístico (</a:t>
            </a:r>
            <a:r>
              <a:rPr lang="pt-BR" sz="2000" dirty="0" err="1"/>
              <a:t>Ficart</a:t>
            </a:r>
            <a:r>
              <a:rPr lang="pt-BR" sz="2000" dirty="0"/>
              <a:t>). Este nunca foi implementado, enquanto o Incentivo Fiscal - também chamado de mecenato - prevaleceu e chega ser confundido com a própria Lei.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296344" y="236699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2800" b="1" dirty="0">
                <a:solidFill>
                  <a:srgbClr val="FFFF00"/>
                </a:solidFill>
              </a:rPr>
              <a:t>LEI ROUANET  (Lei 8.313/91) 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Incentivo à Cultura </a:t>
            </a:r>
            <a:r>
              <a:rPr lang="pt-BR" dirty="0">
                <a:solidFill>
                  <a:schemeClr val="bg1"/>
                </a:solidFill>
              </a:rPr>
              <a:t/>
            </a:r>
            <a:br>
              <a:rPr lang="pt-BR" dirty="0">
                <a:solidFill>
                  <a:schemeClr val="bg1"/>
                </a:solidFill>
              </a:rPr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699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000" dirty="0"/>
              <a:t>Os </a:t>
            </a:r>
            <a:r>
              <a:rPr lang="pt-BR" sz="2000" dirty="0" smtClean="0"/>
              <a:t>novos mecanismos </a:t>
            </a:r>
            <a:r>
              <a:rPr lang="pt-BR" sz="2000" dirty="0"/>
              <a:t>estabelecidos pela </a:t>
            </a:r>
            <a:r>
              <a:rPr lang="pt-BR" sz="2000" dirty="0" smtClean="0"/>
              <a:t>Instrução Normativa 1/2017, </a:t>
            </a:r>
            <a:r>
              <a:rPr lang="pt-BR" sz="2000" dirty="0"/>
              <a:t>que </a:t>
            </a:r>
            <a:r>
              <a:rPr lang="pt-BR" sz="2000" dirty="0" smtClean="0"/>
              <a:t>substituiu IN 1/2013, </a:t>
            </a:r>
            <a:r>
              <a:rPr lang="pt-BR" sz="2000" dirty="0"/>
              <a:t>visam garantir os fundamentos da </a:t>
            </a:r>
            <a:r>
              <a:rPr lang="pt-BR" sz="2000" dirty="0" smtClean="0"/>
              <a:t>Lei. </a:t>
            </a:r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As </a:t>
            </a:r>
            <a:r>
              <a:rPr lang="pt-BR" sz="2000" dirty="0"/>
              <a:t>novas normas evitam a concentração por proponente (pessoa física ou jurídica que apresenta o projeto), por região do País, por projeto e por beneficiário (público que consome cultura</a:t>
            </a:r>
            <a:r>
              <a:rPr lang="pt-BR" sz="2000" dirty="0" smtClean="0"/>
              <a:t>).</a:t>
            </a:r>
          </a:p>
          <a:p>
            <a:pPr marL="0" indent="0">
              <a:buNone/>
            </a:pP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Foram também criadas ferramentas tecnológicas para aumentar o controle, a fiscalização e a transparência dos projetos, que passarão a ter prestação de contas em tempo real. </a:t>
            </a:r>
            <a:endParaRPr lang="pt-BR" sz="2000" dirty="0" smtClean="0"/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As </a:t>
            </a:r>
            <a:r>
              <a:rPr lang="pt-BR" sz="2000" dirty="0"/>
              <a:t>novas </a:t>
            </a:r>
            <a:r>
              <a:rPr lang="pt-BR" sz="2000" dirty="0" smtClean="0"/>
              <a:t>regras também otimizam </a:t>
            </a:r>
            <a:r>
              <a:rPr lang="pt-BR" sz="2000" dirty="0"/>
              <a:t>os fluxos de análise de projetos, o que deve reduzir o tempo médio entre a admissão de um projeto e sua execução e desonerar os gastos do Estado com a análise de projetos sem perspectiva real de viabilidade de execução.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296344" y="236699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2800" b="1" dirty="0">
                <a:solidFill>
                  <a:srgbClr val="FFFF00"/>
                </a:solidFill>
              </a:rPr>
              <a:t>LEI ROUANET  (Lei 8.313/91) 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Incentivo à Cultura </a:t>
            </a:r>
            <a:r>
              <a:rPr lang="pt-BR" dirty="0">
                <a:solidFill>
                  <a:schemeClr val="bg1"/>
                </a:solidFill>
              </a:rPr>
              <a:t/>
            </a:r>
            <a:br>
              <a:rPr lang="pt-BR" dirty="0">
                <a:solidFill>
                  <a:schemeClr val="bg1"/>
                </a:solidFill>
              </a:rPr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958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145510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/>
            </a:r>
            <a:br>
              <a:rPr lang="pt-BR" sz="2800" b="1" dirty="0" smtClean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/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 smtClean="0">
                <a:solidFill>
                  <a:srgbClr val="FFFF00"/>
                </a:solidFill>
              </a:rPr>
              <a:t>LEI </a:t>
            </a:r>
            <a:r>
              <a:rPr lang="pt-BR" sz="2800" b="1" dirty="0">
                <a:solidFill>
                  <a:srgbClr val="FFFF00"/>
                </a:solidFill>
              </a:rPr>
              <a:t>ROUANET  (Lei 8.313/91)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Lei de Incentivo </a:t>
            </a:r>
            <a:r>
              <a:rPr lang="pt-BR" sz="2800" b="1" dirty="0" smtClean="0">
                <a:solidFill>
                  <a:srgbClr val="FFFF00"/>
                </a:solidFill>
              </a:rPr>
              <a:t>à Cultura</a:t>
            </a:r>
            <a:r>
              <a:rPr lang="pt-BR" sz="3200" dirty="0">
                <a:solidFill>
                  <a:schemeClr val="bg1"/>
                </a:solidFill>
              </a:rPr>
              <a:t/>
            </a:r>
            <a:br>
              <a:rPr lang="pt-BR" sz="3200" dirty="0">
                <a:solidFill>
                  <a:schemeClr val="bg1"/>
                </a:solidFill>
              </a:rPr>
            </a:b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u="sng" dirty="0">
                <a:solidFill>
                  <a:srgbClr val="FFFF00"/>
                </a:solidFill>
              </a:rPr>
              <a:t>Art. 18 </a:t>
            </a:r>
            <a:endParaRPr lang="pt-BR" sz="2000" b="1" u="sng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pt-BR" sz="2000" dirty="0" smtClean="0"/>
              <a:t>Os </a:t>
            </a:r>
            <a:r>
              <a:rPr lang="pt-BR" sz="2000" dirty="0"/>
              <a:t>projetos nas áreas culturais abaixo, aprovados pelo MinC, podem ser totalmente deduzidos do imposto de renda: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 smtClean="0"/>
              <a:t>Artes </a:t>
            </a:r>
            <a:r>
              <a:rPr lang="pt-BR" sz="2000" dirty="0"/>
              <a:t>cênicas;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Livros de valor artístico, literário ou humanístico;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Música erudita ou instrumental;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Exposições de artes visuais;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Doações de acervos para bibliotecas públicas, museus, arquivos públicos e </a:t>
            </a:r>
            <a:r>
              <a:rPr lang="pt-BR" sz="2000" dirty="0" smtClean="0"/>
              <a:t>   cinematecas</a:t>
            </a:r>
            <a:r>
              <a:rPr lang="pt-BR" sz="2000" dirty="0"/>
              <a:t>, bem como treinamento de pessoal e aquisição de equipamentos para a manutenção desses acervos;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Produção de obras cinematográficas e videográficas de curta e média metragem e preservação e difusão do acervo audiovisual;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Preservação do patrimônio cultural material e imaterial; e</a:t>
            </a:r>
          </a:p>
          <a:p>
            <a:pPr marL="616050"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BR" sz="2000" dirty="0"/>
              <a:t>Construção e manutenção de salas de cinema e teatro, que poderão funcionar também como centros culturais comunitários, em Municípios com menos de 100.000 (cem mil) habitantes.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>LEI ROUANET  (Lei 8.313/91)  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Incentivo à Cultura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b="1" u="sng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pt-BR" sz="2400" b="1" u="sng" dirty="0" smtClean="0">
                <a:solidFill>
                  <a:srgbClr val="FFFF00"/>
                </a:solidFill>
              </a:rPr>
              <a:t>Art</a:t>
            </a:r>
            <a:r>
              <a:rPr lang="pt-BR" sz="2400" b="1" u="sng" dirty="0">
                <a:solidFill>
                  <a:srgbClr val="FFFF00"/>
                </a:solidFill>
              </a:rPr>
              <a:t>. 26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/>
              <a:t>Possibilidade de dedução do imposto de renda.</a:t>
            </a:r>
          </a:p>
          <a:p>
            <a:r>
              <a:rPr lang="pt-BR" sz="2400" dirty="0"/>
              <a:t>Abatimento como </a:t>
            </a:r>
            <a:r>
              <a:rPr lang="pt-BR" sz="2400" dirty="0">
                <a:solidFill>
                  <a:srgbClr val="FFC000"/>
                </a:solidFill>
              </a:rPr>
              <a:t>despesa operacional </a:t>
            </a:r>
            <a:r>
              <a:rPr lang="pt-BR" sz="2400" dirty="0"/>
              <a:t>limitada as seguintes porcentagens:</a:t>
            </a:r>
          </a:p>
          <a:p>
            <a:pPr marL="2286000" lvl="5" indent="0">
              <a:buNone/>
            </a:pPr>
            <a:r>
              <a:rPr lang="pt-BR" sz="2400" dirty="0"/>
              <a:t>– 40% para </a:t>
            </a:r>
            <a:r>
              <a:rPr lang="pt-BR" sz="2400" dirty="0" smtClean="0"/>
              <a:t>doações</a:t>
            </a:r>
            <a:endParaRPr lang="pt-BR" sz="2400" dirty="0"/>
          </a:p>
          <a:p>
            <a:pPr marL="2286000" lvl="5" indent="0">
              <a:buNone/>
            </a:pPr>
            <a:r>
              <a:rPr lang="pt-BR" sz="2400" dirty="0"/>
              <a:t>– 30% para </a:t>
            </a:r>
            <a:r>
              <a:rPr lang="pt-BR" sz="2400" dirty="0" smtClean="0"/>
              <a:t>patrocínio</a:t>
            </a:r>
          </a:p>
          <a:p>
            <a:pPr marL="2286000" lvl="5" indent="0">
              <a:buNone/>
            </a:pPr>
            <a:endParaRPr lang="pt-BR" sz="2400" dirty="0"/>
          </a:p>
          <a:p>
            <a:r>
              <a:rPr lang="pt-BR" sz="2400" dirty="0" smtClean="0"/>
              <a:t>A dedução </a:t>
            </a:r>
            <a:r>
              <a:rPr lang="pt-BR" sz="2400" dirty="0"/>
              <a:t>não pode exceder </a:t>
            </a:r>
            <a:r>
              <a:rPr lang="pt-BR" sz="2400" dirty="0">
                <a:solidFill>
                  <a:srgbClr val="FFFF00"/>
                </a:solidFill>
              </a:rPr>
              <a:t>4% do imposto total devido.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36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7341" y="147767"/>
            <a:ext cx="82846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pt-BR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  <a:latin typeface="+mn-lt"/>
              </a:rPr>
              <a:t>LEI ROUANET  (Lei 8.313/91)  </a:t>
            </a:r>
            <a:br>
              <a:rPr lang="pt-BR" sz="3100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</a:rPr>
              <a:t>Incentivo à Cultura </a:t>
            </a: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rgbClr val="FFFF00"/>
                </a:solidFill>
              </a:rPr>
              <a:t/>
            </a:r>
            <a:br>
              <a:rPr lang="pt-BR" dirty="0" smtClean="0">
                <a:solidFill>
                  <a:srgbClr val="FFFF00"/>
                </a:solidFill>
              </a:rPr>
            </a:br>
            <a:endParaRPr lang="pt-BR" dirty="0">
              <a:solidFill>
                <a:srgbClr val="FFFF00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273153"/>
              </p:ext>
            </p:extLst>
          </p:nvPr>
        </p:nvGraphicFramePr>
        <p:xfrm>
          <a:off x="107505" y="1314879"/>
          <a:ext cx="8928991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2248"/>
                <a:gridCol w="1746421"/>
                <a:gridCol w="2380322"/>
              </a:tblGrid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SEM PATROCÍNIO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COM  PATROCÍNIO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Resultado</a:t>
                      </a:r>
                      <a:r>
                        <a:rPr lang="pt-BR" baseline="0" dirty="0" smtClean="0"/>
                        <a:t> (lucro)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 da Patrocínio (despesa operacional)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           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(200.000,00)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Lucro antes do IRPJ e da CSLL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49.800.000,00 </a:t>
                      </a:r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(a)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CSLL devida (9%)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4.500.000,00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4.482.000,00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IRPJ devido (15%)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7.500.000,00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7.470.000,00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Adicional do IRPJ (10%)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4.976.000,00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4.956.000,00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Carga Tributária antes do abatimento de 30% do valor do patrocínio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16.976.000,00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16.908.000,00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Dedução de 30% do valor doado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(60.000,00) </a:t>
                      </a:r>
                      <a:r>
                        <a:rPr lang="pt-BR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da Carga Tributária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16.976.000,00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16.848.000,00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de Retorno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128.000,00 (64%)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255374" y="5858812"/>
            <a:ext cx="88886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b="1" dirty="0">
                <a:solidFill>
                  <a:srgbClr val="FF0000"/>
                </a:solidFill>
                <a:latin typeface="TTE2E0F610t00"/>
              </a:rPr>
              <a:t>(a) </a:t>
            </a:r>
            <a:r>
              <a:rPr lang="pt-BR" sz="1200" dirty="0">
                <a:latin typeface="TTE27E13D0t00"/>
              </a:rPr>
              <a:t>O valor </a:t>
            </a:r>
            <a:r>
              <a:rPr lang="pt-BR" sz="1200" dirty="0" smtClean="0">
                <a:latin typeface="TTE27E13D0t00"/>
              </a:rPr>
              <a:t>do Patrocínio </a:t>
            </a:r>
            <a:r>
              <a:rPr lang="pt-BR" sz="1200" dirty="0">
                <a:latin typeface="TTE27E13D0t00"/>
              </a:rPr>
              <a:t>poderá ser deduzido do lucro líquido para </a:t>
            </a:r>
            <a:r>
              <a:rPr lang="pt-BR" sz="1200" dirty="0" smtClean="0">
                <a:latin typeface="TTE27E13D0t00"/>
              </a:rPr>
              <a:t> determinação </a:t>
            </a:r>
            <a:r>
              <a:rPr lang="pt-BR" sz="1200" dirty="0">
                <a:latin typeface="TTE27E13D0t00"/>
              </a:rPr>
              <a:t>do lucro real (artigo 26</a:t>
            </a:r>
            <a:r>
              <a:rPr lang="pt-BR" sz="1200" dirty="0" smtClean="0">
                <a:latin typeface="TTE27E13D0t00"/>
              </a:rPr>
              <a:t>, </a:t>
            </a:r>
            <a:r>
              <a:rPr lang="pt-BR" sz="1200" dirty="0" smtClean="0">
                <a:latin typeface="T3Font_0"/>
              </a:rPr>
              <a:t>§ </a:t>
            </a:r>
            <a:r>
              <a:rPr lang="pt-BR" sz="1200" dirty="0" smtClean="0">
                <a:latin typeface="TTE27E13D0t00"/>
              </a:rPr>
              <a:t>1º </a:t>
            </a:r>
            <a:r>
              <a:rPr lang="pt-BR" sz="1200" dirty="0">
                <a:latin typeface="TTE27E13D0t00"/>
              </a:rPr>
              <a:t>da Lei Rouanet). </a:t>
            </a:r>
            <a:r>
              <a:rPr lang="pt-BR" sz="1200" dirty="0" smtClean="0">
                <a:latin typeface="TTE27E13D0t00"/>
              </a:rPr>
              <a:t>   Este lucro </a:t>
            </a:r>
            <a:r>
              <a:rPr lang="pt-BR" sz="1200" dirty="0">
                <a:latin typeface="TTE27E13D0t00"/>
              </a:rPr>
              <a:t>representa a base de cálculo utilizada para determinar o IRPJ e a CSLL.</a:t>
            </a:r>
          </a:p>
          <a:p>
            <a:r>
              <a:rPr lang="pt-BR" sz="1200" b="1" dirty="0">
                <a:solidFill>
                  <a:srgbClr val="FF0000"/>
                </a:solidFill>
                <a:latin typeface="TTE2E0F610t00"/>
              </a:rPr>
              <a:t>(b) </a:t>
            </a:r>
            <a:r>
              <a:rPr lang="pt-BR" sz="1200" dirty="0">
                <a:latin typeface="TTE27E13D0t00"/>
              </a:rPr>
              <a:t>30% do Valor do </a:t>
            </a:r>
            <a:r>
              <a:rPr lang="pt-BR" sz="1200" dirty="0" smtClean="0">
                <a:latin typeface="TTE27E13D0t00"/>
              </a:rPr>
              <a:t>Patrocínio</a:t>
            </a:r>
            <a:r>
              <a:rPr lang="pt-BR" sz="1200" dirty="0">
                <a:latin typeface="TTE27E13D0t00"/>
              </a:rPr>
              <a:t>, limitado </a:t>
            </a:r>
            <a:r>
              <a:rPr lang="pt-BR" sz="1200" dirty="0" smtClean="0">
                <a:latin typeface="TTE27E13D0t00"/>
              </a:rPr>
              <a:t>a </a:t>
            </a:r>
            <a:r>
              <a:rPr lang="pt-BR" sz="1200" dirty="0">
                <a:latin typeface="TTE27E13D0t00"/>
              </a:rPr>
              <a:t>4% do </a:t>
            </a:r>
            <a:r>
              <a:rPr lang="pt-BR" sz="1200" dirty="0" smtClean="0">
                <a:latin typeface="TTE27E13D0t00"/>
              </a:rPr>
              <a:t>IR devido </a:t>
            </a:r>
            <a:r>
              <a:rPr lang="pt-BR" sz="1200" dirty="0">
                <a:latin typeface="TTE27E13D0t00"/>
              </a:rPr>
              <a:t>(15%) e com possibilidade de retorno de </a:t>
            </a:r>
            <a:r>
              <a:rPr lang="pt-BR" sz="1200" dirty="0" smtClean="0">
                <a:latin typeface="TTE27E13D0t00"/>
              </a:rPr>
              <a:t>marketing promocional </a:t>
            </a:r>
            <a:r>
              <a:rPr lang="pt-BR" sz="1200" dirty="0">
                <a:latin typeface="TTE27E13D0t00"/>
              </a:rPr>
              <a:t>e publicitário.</a:t>
            </a:r>
            <a:endParaRPr lang="pt-BR" sz="1200" dirty="0"/>
          </a:p>
        </p:txBody>
      </p:sp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7341" y="147767"/>
            <a:ext cx="82846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pt-BR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  <a:latin typeface="+mn-lt"/>
              </a:rPr>
              <a:t>LEI ROUANET  (Lei 8.313/91)  </a:t>
            </a:r>
            <a:br>
              <a:rPr lang="pt-BR" sz="3100" b="1" dirty="0" smtClean="0">
                <a:solidFill>
                  <a:srgbClr val="FFFF00"/>
                </a:solidFill>
                <a:latin typeface="+mn-lt"/>
              </a:rPr>
            </a:br>
            <a:r>
              <a:rPr lang="pt-BR" sz="3100" b="1" dirty="0" smtClean="0">
                <a:solidFill>
                  <a:srgbClr val="FFFF00"/>
                </a:solidFill>
              </a:rPr>
              <a:t>Incentivo à Cultura </a:t>
            </a: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rgbClr val="FFFF00"/>
                </a:solidFill>
              </a:rPr>
              <a:t/>
            </a:r>
            <a:br>
              <a:rPr lang="pt-BR" dirty="0" smtClean="0">
                <a:solidFill>
                  <a:srgbClr val="FFFF00"/>
                </a:solidFill>
              </a:rPr>
            </a:br>
            <a:endParaRPr lang="pt-BR" dirty="0">
              <a:solidFill>
                <a:srgbClr val="FFFF00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383182"/>
              </p:ext>
            </p:extLst>
          </p:nvPr>
        </p:nvGraphicFramePr>
        <p:xfrm>
          <a:off x="107505" y="1314879"/>
          <a:ext cx="8928991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2248"/>
                <a:gridCol w="1746421"/>
                <a:gridCol w="2380322"/>
              </a:tblGrid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SEM DOAÇÃO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COM  DOAÇÃO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Resultado</a:t>
                      </a:r>
                      <a:r>
                        <a:rPr lang="pt-BR" baseline="0" dirty="0" smtClean="0"/>
                        <a:t> (lucro)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 da Doação (despesa operacional)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           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(200.000,00)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Lucro antes do IRPJ e da CSLL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50.000.000,00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49.800.000,00 </a:t>
                      </a:r>
                      <a:r>
                        <a:rPr lang="pt-BR" b="1" dirty="0" smtClean="0">
                          <a:solidFill>
                            <a:srgbClr val="FF0000"/>
                          </a:solidFill>
                        </a:rPr>
                        <a:t>(a)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CSLL devida (9%)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4.500.000,00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4.482.000,00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IRPJ devido (15%)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7.500.000,00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7.470.000,00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Adicional do IRPJ (10%)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4.976.000,00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4.956.000,00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Carga Tributária antes do abatimento de 40% do valor da doação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16.976.000,00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16.908.000,00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Dedução de 40% do valor doado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(80.000,00) </a:t>
                      </a:r>
                      <a:r>
                        <a:rPr lang="pt-BR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lang="pt-B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da Carga Tributária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16.976.000,00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16.828.000,00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de Retorno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148.000,00 (74%)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255374" y="5858812"/>
            <a:ext cx="88886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b="1" dirty="0">
                <a:solidFill>
                  <a:srgbClr val="FF0000"/>
                </a:solidFill>
                <a:latin typeface="TTE2E0F610t00"/>
              </a:rPr>
              <a:t>(a) </a:t>
            </a:r>
            <a:r>
              <a:rPr lang="pt-BR" sz="1200" dirty="0">
                <a:latin typeface="TTE27E13D0t00"/>
              </a:rPr>
              <a:t>O valor da doação poderá ser deduzido do lucro líquido para </a:t>
            </a:r>
            <a:r>
              <a:rPr lang="pt-BR" sz="1200" dirty="0" smtClean="0">
                <a:latin typeface="TTE27E13D0t00"/>
              </a:rPr>
              <a:t> determinação </a:t>
            </a:r>
            <a:r>
              <a:rPr lang="pt-BR" sz="1200" dirty="0">
                <a:latin typeface="TTE27E13D0t00"/>
              </a:rPr>
              <a:t>do lucro real (artigo 26</a:t>
            </a:r>
            <a:r>
              <a:rPr lang="pt-BR" sz="1200" dirty="0" smtClean="0">
                <a:latin typeface="TTE27E13D0t00"/>
              </a:rPr>
              <a:t>, </a:t>
            </a:r>
            <a:r>
              <a:rPr lang="pt-BR" sz="1200" dirty="0" smtClean="0">
                <a:latin typeface="T3Font_0"/>
              </a:rPr>
              <a:t>§ </a:t>
            </a:r>
            <a:r>
              <a:rPr lang="pt-BR" sz="1200" dirty="0" smtClean="0">
                <a:latin typeface="TTE27E13D0t00"/>
              </a:rPr>
              <a:t>1º </a:t>
            </a:r>
            <a:r>
              <a:rPr lang="pt-BR" sz="1200" dirty="0">
                <a:latin typeface="TTE27E13D0t00"/>
              </a:rPr>
              <a:t>da Lei Rouanet). </a:t>
            </a:r>
            <a:r>
              <a:rPr lang="pt-BR" sz="1200" dirty="0" smtClean="0">
                <a:latin typeface="TTE27E13D0t00"/>
              </a:rPr>
              <a:t>   Este lucro </a:t>
            </a:r>
            <a:r>
              <a:rPr lang="pt-BR" sz="1200" dirty="0">
                <a:latin typeface="TTE27E13D0t00"/>
              </a:rPr>
              <a:t>representa a base de cálculo utilizada para determinar o IRPJ e a CSLL.</a:t>
            </a:r>
          </a:p>
          <a:p>
            <a:r>
              <a:rPr lang="pt-BR" sz="1200" b="1" dirty="0">
                <a:solidFill>
                  <a:srgbClr val="FF0000"/>
                </a:solidFill>
                <a:latin typeface="TTE2E0F610t00"/>
              </a:rPr>
              <a:t>(b) </a:t>
            </a:r>
            <a:r>
              <a:rPr lang="pt-BR" sz="1200" b="1" dirty="0" smtClean="0">
                <a:latin typeface="TTE2E0F610t00"/>
              </a:rPr>
              <a:t>4</a:t>
            </a:r>
            <a:r>
              <a:rPr lang="pt-BR" sz="1200" dirty="0" smtClean="0">
                <a:latin typeface="TTE27E13D0t00"/>
              </a:rPr>
              <a:t>0</a:t>
            </a:r>
            <a:r>
              <a:rPr lang="pt-BR" sz="1200" dirty="0">
                <a:latin typeface="TTE27E13D0t00"/>
              </a:rPr>
              <a:t>% do Valor </a:t>
            </a:r>
            <a:r>
              <a:rPr lang="pt-BR" sz="1200" dirty="0" smtClean="0">
                <a:latin typeface="TTE27E13D0t00"/>
              </a:rPr>
              <a:t>da Doação, </a:t>
            </a:r>
            <a:r>
              <a:rPr lang="pt-BR" sz="1200" dirty="0">
                <a:latin typeface="TTE27E13D0t00"/>
              </a:rPr>
              <a:t>limitado </a:t>
            </a:r>
            <a:r>
              <a:rPr lang="pt-BR" sz="1200" dirty="0" smtClean="0">
                <a:latin typeface="TTE27E13D0t00"/>
              </a:rPr>
              <a:t>a </a:t>
            </a:r>
            <a:r>
              <a:rPr lang="pt-BR" sz="1200" dirty="0">
                <a:latin typeface="TTE27E13D0t00"/>
              </a:rPr>
              <a:t>4% do </a:t>
            </a:r>
            <a:r>
              <a:rPr lang="pt-BR" sz="1200" dirty="0" smtClean="0">
                <a:latin typeface="TTE27E13D0t00"/>
              </a:rPr>
              <a:t>IR devido </a:t>
            </a:r>
            <a:r>
              <a:rPr lang="pt-BR" sz="1200" dirty="0">
                <a:latin typeface="TTE27E13D0t00"/>
              </a:rPr>
              <a:t>(15%) e com possibilidade de retorno de </a:t>
            </a:r>
            <a:r>
              <a:rPr lang="pt-BR" sz="1200" dirty="0" smtClean="0">
                <a:latin typeface="TTE27E13D0t00"/>
              </a:rPr>
              <a:t>marketing promocional </a:t>
            </a:r>
            <a:r>
              <a:rPr lang="pt-BR" sz="1200" dirty="0">
                <a:latin typeface="TTE27E13D0t00"/>
              </a:rPr>
              <a:t>e publicitário.</a:t>
            </a:r>
            <a:endParaRPr lang="pt-BR" sz="1200" dirty="0"/>
          </a:p>
        </p:txBody>
      </p:sp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rgbClr val="FFFF00"/>
                </a:solidFill>
              </a:rPr>
              <a:t/>
            </a:r>
            <a:br>
              <a:rPr lang="pt-BR" sz="3200" b="1" dirty="0" smtClean="0">
                <a:solidFill>
                  <a:srgbClr val="FFFF00"/>
                </a:solidFill>
              </a:rPr>
            </a:br>
            <a:r>
              <a:rPr lang="pt-BR" sz="3200" b="1" dirty="0" smtClean="0">
                <a:solidFill>
                  <a:srgbClr val="FFFF00"/>
                </a:solidFill>
              </a:rPr>
              <a:t>Lei </a:t>
            </a:r>
            <a:r>
              <a:rPr lang="pt-BR" sz="3200" b="1" dirty="0">
                <a:solidFill>
                  <a:srgbClr val="FFFF00"/>
                </a:solidFill>
              </a:rPr>
              <a:t>de Incentivo ao Esporte</a:t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b="1" dirty="0">
                <a:solidFill>
                  <a:srgbClr val="FFFF00"/>
                </a:solidFill>
              </a:rPr>
              <a:t>Lei nº 11.438/2006</a:t>
            </a:r>
            <a:r>
              <a:rPr lang="pt-BR" sz="3200" dirty="0"/>
              <a:t/>
            </a:r>
            <a:br>
              <a:rPr lang="pt-BR" sz="3200" dirty="0"/>
            </a:b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Sancionada </a:t>
            </a:r>
            <a:r>
              <a:rPr lang="pt-BR" sz="2000" dirty="0"/>
              <a:t>em 2006, a Lei tornou-se um importante instrumento para o desenvolvimento do esporte brasileiro em todos os níveis. De 2007 até 2016, a Lei destinou mais de R$ 1,87 bilhão para projetos voltados ao esporte como lazer, como instrumento de educação e ao esporte de alto rendimento. Apenas em 2016, 726 projetos foram publicados e R$ 265.727.473,33 foram captados</a:t>
            </a:r>
            <a:r>
              <a:rPr lang="pt-BR" sz="2000" dirty="0" smtClean="0"/>
              <a:t>.</a:t>
            </a:r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b="1" dirty="0">
                <a:solidFill>
                  <a:srgbClr val="FFFF00"/>
                </a:solidFill>
              </a:rPr>
              <a:t>As pessoas físicas </a:t>
            </a:r>
            <a:r>
              <a:rPr lang="pt-BR" sz="2000" dirty="0"/>
              <a:t>podem deduzir </a:t>
            </a:r>
            <a:r>
              <a:rPr lang="pt-BR" sz="2000" b="1" dirty="0">
                <a:solidFill>
                  <a:srgbClr val="FFFF00"/>
                </a:solidFill>
              </a:rPr>
              <a:t>até 6% </a:t>
            </a:r>
            <a:r>
              <a:rPr lang="pt-BR" sz="2000" dirty="0"/>
              <a:t>do Imposto devido. A dedução concorre com outros incentivos fiscais, mas poderá ser aplicada em sua totalidade no esporte, por opção. </a:t>
            </a:r>
            <a:endParaRPr lang="pt-BR" sz="2000" dirty="0" smtClean="0"/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/>
              <a:t>Para </a:t>
            </a:r>
            <a:r>
              <a:rPr lang="pt-BR" sz="2000" b="1" dirty="0">
                <a:solidFill>
                  <a:srgbClr val="FFFF00"/>
                </a:solidFill>
              </a:rPr>
              <a:t>pessoas jurídicas </a:t>
            </a:r>
            <a:r>
              <a:rPr lang="pt-BR" sz="2000" dirty="0"/>
              <a:t>tributadas com base no lucro real, a Lei permite a dedução de</a:t>
            </a:r>
            <a:r>
              <a:rPr lang="pt-BR" sz="2000" dirty="0">
                <a:solidFill>
                  <a:srgbClr val="FFFF00"/>
                </a:solidFill>
              </a:rPr>
              <a:t> </a:t>
            </a:r>
            <a:r>
              <a:rPr lang="pt-BR" sz="2000" b="1" dirty="0">
                <a:solidFill>
                  <a:srgbClr val="FFFF00"/>
                </a:solidFill>
              </a:rPr>
              <a:t>até 1% </a:t>
            </a:r>
            <a:r>
              <a:rPr lang="pt-BR" sz="2000" dirty="0"/>
              <a:t>do Imposto de Renda devido. O benefício não compete com outros incentivos fiscais e serão dedutíveis somente as doações em favor de projetos aprovados pelo Ministério do Esporte. </a:t>
            </a:r>
          </a:p>
          <a:p>
            <a:pPr lvl="0" fontAlgn="base"/>
            <a:endParaRPr lang="pt-BR" sz="20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14832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>Fundos </a:t>
            </a:r>
            <a:r>
              <a:rPr lang="pt-BR" sz="2800" b="1" dirty="0">
                <a:solidFill>
                  <a:srgbClr val="FFFF00"/>
                </a:solidFill>
              </a:rPr>
              <a:t>da Criança e do Adolescente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Lei nº 9.532/1997 e Decreto n.º 764/1993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1800" dirty="0" smtClean="0"/>
          </a:p>
          <a:p>
            <a:pPr marL="0" indent="0">
              <a:buNone/>
            </a:pPr>
            <a:r>
              <a:rPr lang="pt-BR" sz="1800" dirty="0" smtClean="0"/>
              <a:t>O </a:t>
            </a:r>
            <a:r>
              <a:rPr lang="pt-BR" sz="1800" dirty="0"/>
              <a:t>ECA - Estatuto da Criança e do Adolescente (Lei n º 8.069/90 ) permite que  os contribuintes do Imposto de Renda deduzam do imposto a pagar o valor das doações efetuadas aos Fundos  de Direitos da Criança e do Adolescente.</a:t>
            </a:r>
          </a:p>
          <a:p>
            <a:pPr marL="0" indent="0">
              <a:buNone/>
            </a:pPr>
            <a:endParaRPr lang="pt-BR" sz="1800" dirty="0"/>
          </a:p>
          <a:p>
            <a:pPr marL="0" indent="0">
              <a:buNone/>
            </a:pPr>
            <a:r>
              <a:rPr lang="pt-BR" sz="1800" b="1" dirty="0" smtClean="0"/>
              <a:t>Os recursos doados são direcionados aos</a:t>
            </a:r>
            <a:endParaRPr lang="pt-BR" sz="1800" dirty="0"/>
          </a:p>
          <a:p>
            <a:r>
              <a:rPr lang="pt-BR" sz="1800" b="1" dirty="0" smtClean="0">
                <a:solidFill>
                  <a:srgbClr val="FFFF00"/>
                </a:solidFill>
              </a:rPr>
              <a:t>Conselhos </a:t>
            </a:r>
            <a:r>
              <a:rPr lang="pt-BR" sz="1800" b="1" dirty="0">
                <a:solidFill>
                  <a:srgbClr val="FFFF00"/>
                </a:solidFill>
              </a:rPr>
              <a:t>Tutelares </a:t>
            </a:r>
            <a:r>
              <a:rPr lang="pt-BR" sz="1800" dirty="0"/>
              <a:t> - órgãos permanentes e autônomos, encarregados de zelar pelo cumprimento dos direitos da criança e do </a:t>
            </a:r>
            <a:r>
              <a:rPr lang="pt-BR" sz="1800" dirty="0" smtClean="0"/>
              <a:t>adolescente;</a:t>
            </a:r>
            <a:endParaRPr lang="pt-BR" sz="1800" dirty="0"/>
          </a:p>
          <a:p>
            <a:r>
              <a:rPr lang="pt-BR" sz="1800" b="1" dirty="0" smtClean="0">
                <a:solidFill>
                  <a:srgbClr val="FFFF00"/>
                </a:solidFill>
              </a:rPr>
              <a:t>Conselhos </a:t>
            </a:r>
            <a:r>
              <a:rPr lang="pt-BR" sz="1800" b="1" dirty="0">
                <a:solidFill>
                  <a:srgbClr val="FFFF00"/>
                </a:solidFill>
              </a:rPr>
              <a:t>Municipais, Estaduais e Nacional dos Direitos da Criança e do Adolescente</a:t>
            </a:r>
            <a:r>
              <a:rPr lang="pt-BR" sz="1800" dirty="0"/>
              <a:t> - compostos paritariamente por representantes do poder público e entidades da sociedade </a:t>
            </a:r>
            <a:r>
              <a:rPr lang="pt-BR" sz="1800" dirty="0" smtClean="0"/>
              <a:t>civil; </a:t>
            </a:r>
          </a:p>
          <a:p>
            <a:r>
              <a:rPr lang="pt-BR" sz="1800" b="1" dirty="0" smtClean="0">
                <a:solidFill>
                  <a:srgbClr val="FFFF00"/>
                </a:solidFill>
              </a:rPr>
              <a:t>Fundos </a:t>
            </a:r>
            <a:r>
              <a:rPr lang="pt-BR" sz="1800" b="1" dirty="0">
                <a:solidFill>
                  <a:srgbClr val="FFFF00"/>
                </a:solidFill>
              </a:rPr>
              <a:t>Municipais, Estaduais e Nacional dos Direitos da Criança e do Adolescente</a:t>
            </a:r>
            <a:r>
              <a:rPr lang="pt-BR" sz="1800" dirty="0"/>
              <a:t> </a:t>
            </a:r>
            <a:r>
              <a:rPr lang="pt-BR" sz="1800" dirty="0" smtClean="0"/>
              <a:t>- vinculados </a:t>
            </a:r>
            <a:r>
              <a:rPr lang="pt-BR" sz="1800" dirty="0"/>
              <a:t>aos respectivos Conselhos, compostos por recursos específicos, definidos em lei, destinados à realização de projetos e programas assistenciais de entidades governamentais e não governamentais que atendam diretamente às necessidades das crianças e adolescentes, especialmente aqueles que se encontram em situação de vulnerabilidade pessoal ou social, visando o desenvolvimento integral desses cidadãos.</a:t>
            </a:r>
          </a:p>
          <a:p>
            <a:pPr marL="0" indent="0">
              <a:buNone/>
            </a:pPr>
            <a:r>
              <a:rPr lang="pt-BR" sz="1600" dirty="0"/>
              <a:t> 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6439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4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14832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>Fundos </a:t>
            </a:r>
            <a:r>
              <a:rPr lang="pt-BR" sz="2800" b="1" dirty="0">
                <a:solidFill>
                  <a:srgbClr val="FFFF00"/>
                </a:solidFill>
              </a:rPr>
              <a:t>da Criança e do Adolescente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Lei nº 9.532/1997 e Decreto n.º 764/1993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É </a:t>
            </a:r>
            <a:r>
              <a:rPr lang="pt-BR" sz="2200" dirty="0"/>
              <a:t>para </a:t>
            </a:r>
            <a:r>
              <a:rPr lang="pt-BR" sz="2200" dirty="0" smtClean="0"/>
              <a:t>esses </a:t>
            </a:r>
            <a:r>
              <a:rPr lang="pt-BR" sz="2200" dirty="0"/>
              <a:t>Fundos Municipais, Estaduais e Nacional dos Direitos da Criança e do Adolescente que o ECA permite que as pessoas físicas e jurídicas destinem diretamente parte de seu Imposto de Renda apurado mediante depósito em contas bancárias controladas pelos Conselhos. </a:t>
            </a:r>
            <a:endParaRPr lang="pt-BR" sz="2200" dirty="0" smtClean="0"/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As doações são  feitas diretamente ao Conselho </a:t>
            </a:r>
            <a:r>
              <a:rPr lang="pt-BR" sz="2200" dirty="0"/>
              <a:t>da Criança e do Adolescente, </a:t>
            </a:r>
            <a:r>
              <a:rPr lang="pt-BR" sz="2200" dirty="0" smtClean="0"/>
              <a:t>que administra os respectivos </a:t>
            </a:r>
            <a:r>
              <a:rPr lang="pt-BR" sz="2200" dirty="0"/>
              <a:t>fundos (Municipal, Estadual ou da União</a:t>
            </a:r>
            <a:r>
              <a:rPr lang="pt-BR" sz="2200" dirty="0" smtClean="0"/>
              <a:t>) e repassadas pelos Conselhos para os </a:t>
            </a:r>
            <a:r>
              <a:rPr lang="pt-BR" sz="2200" dirty="0"/>
              <a:t>programas executados por entidades sociais cadastradas</a:t>
            </a:r>
            <a:r>
              <a:rPr lang="pt-BR" sz="2200" dirty="0" smtClean="0"/>
              <a:t>, para aplicação exclusiva nos </a:t>
            </a:r>
            <a:r>
              <a:rPr lang="pt-BR" sz="2200" dirty="0"/>
              <a:t>programas e projetos </a:t>
            </a:r>
            <a:r>
              <a:rPr lang="pt-BR" sz="2200" dirty="0" smtClean="0"/>
              <a:t>por eles </a:t>
            </a:r>
            <a:r>
              <a:rPr lang="pt-BR" sz="2200" dirty="0"/>
              <a:t>aprovados</a:t>
            </a:r>
            <a:r>
              <a:rPr lang="pt-BR" sz="2200" dirty="0" smtClean="0"/>
              <a:t>.</a:t>
            </a:r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 </a:t>
            </a:r>
            <a:r>
              <a:rPr lang="pt-BR" sz="2200" b="1" dirty="0" smtClean="0">
                <a:solidFill>
                  <a:srgbClr val="FFFF00"/>
                </a:solidFill>
              </a:rPr>
              <a:t>Dedução </a:t>
            </a:r>
            <a:r>
              <a:rPr lang="pt-BR" sz="2200" b="1" dirty="0">
                <a:solidFill>
                  <a:srgbClr val="FFFF00"/>
                </a:solidFill>
              </a:rPr>
              <a:t>até o limite de 1% do imposto devido</a:t>
            </a:r>
            <a:r>
              <a:rPr lang="pt-BR" sz="2400" b="1" dirty="0">
                <a:solidFill>
                  <a:srgbClr val="FFFF00"/>
                </a:solidFill>
              </a:rPr>
              <a:t>.</a:t>
            </a:r>
            <a:endParaRPr lang="pt-BR" sz="2000" b="1" dirty="0">
              <a:solidFill>
                <a:srgbClr val="FFFF00"/>
              </a:solidFill>
            </a:endParaRP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6439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7240" y="25388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>DOAÇÕES FORA DO BRASIL 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As doações realizadas, em 2015, para organizações da sociedade civil nos Estados Unidos, subiram 4% em relação ao ano anterior e alcançaram o recorde histórico de 372 bilhões de dólares, ou mais de 1 trilhão e 200 bilhões de reais, o equivalente a 2,1% do PIB americano. Do total, 80% foi doado por indivíduos, 16% por fundações e 5% por empresas privadas, segundo a pesquisa </a:t>
            </a:r>
            <a:r>
              <a:rPr lang="pt-BR" sz="1800" dirty="0" err="1">
                <a:latin typeface="Arial" pitchFamily="34" charset="0"/>
                <a:cs typeface="Arial" pitchFamily="34" charset="0"/>
              </a:rPr>
              <a:t>Giving</a:t>
            </a:r>
            <a:r>
              <a:rPr lang="pt-BR" sz="1800" dirty="0">
                <a:latin typeface="Arial" pitchFamily="34" charset="0"/>
                <a:cs typeface="Arial" pitchFamily="34" charset="0"/>
              </a:rPr>
              <a:t> USA.</a:t>
            </a:r>
            <a:br>
              <a:rPr lang="pt-BR" sz="1800" dirty="0">
                <a:latin typeface="Arial" pitchFamily="34" charset="0"/>
                <a:cs typeface="Arial" pitchFamily="34" charset="0"/>
              </a:rPr>
            </a:br>
            <a:r>
              <a:rPr lang="pt-BR" sz="1800" dirty="0">
                <a:latin typeface="Arial" pitchFamily="34" charset="0"/>
                <a:cs typeface="Arial" pitchFamily="34" charset="0"/>
              </a:rPr>
              <a:t/>
            </a:r>
            <a:br>
              <a:rPr lang="pt-BR" sz="1800" dirty="0">
                <a:latin typeface="Arial" pitchFamily="34" charset="0"/>
                <a:cs typeface="Arial" pitchFamily="34" charset="0"/>
              </a:rPr>
            </a:br>
            <a:r>
              <a:rPr lang="pt-BR" sz="1800" dirty="0">
                <a:latin typeface="Arial" pitchFamily="34" charset="0"/>
                <a:cs typeface="Arial" pitchFamily="34" charset="0"/>
              </a:rPr>
              <a:t>Os beneficiários diretos das doações norte-americanas foram as organizações religiosas, com 32% do total. Em seguida, as organizações de educação (15%), assistência social (12%), fundações (11%) e organizações da saúde (8%).</a:t>
            </a:r>
            <a:br>
              <a:rPr lang="pt-BR" sz="1800" dirty="0">
                <a:latin typeface="Arial" pitchFamily="34" charset="0"/>
                <a:cs typeface="Arial" pitchFamily="34" charset="0"/>
              </a:rPr>
            </a:br>
            <a:r>
              <a:rPr lang="pt-BR" sz="1800" dirty="0">
                <a:latin typeface="Arial" pitchFamily="34" charset="0"/>
                <a:cs typeface="Arial" pitchFamily="34" charset="0"/>
              </a:rPr>
              <a:t/>
            </a:r>
            <a:br>
              <a:rPr lang="pt-BR" sz="1800" dirty="0">
                <a:latin typeface="Arial" pitchFamily="34" charset="0"/>
                <a:cs typeface="Arial" pitchFamily="34" charset="0"/>
              </a:rPr>
            </a:br>
            <a:r>
              <a:rPr lang="pt-BR" sz="1800" dirty="0">
                <a:latin typeface="Arial" pitchFamily="34" charset="0"/>
                <a:cs typeface="Arial" pitchFamily="34" charset="0"/>
              </a:rPr>
              <a:t>A doação individual nos Estados Unidos, em 2015, foi de 1.101 dólares por pessoa, mais de 3.300 reais. Por família, o total foi de 2.124 dólares, aproximadamente 6.372 reais.</a:t>
            </a:r>
            <a:endParaRPr lang="pt-BR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2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5637" y="473882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FFFF00"/>
                </a:solidFill>
              </a:rPr>
              <a:t>Lei de Incentivo à Saúde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Lei nº 12.715/2012 e Decreto nº 7.921/2013</a:t>
            </a:r>
            <a:r>
              <a:rPr lang="pt-BR" sz="2800" dirty="0">
                <a:solidFill>
                  <a:srgbClr val="FFFF00"/>
                </a:solidFill>
              </a:rPr>
              <a:t/>
            </a:r>
            <a:br>
              <a:rPr lang="pt-BR" sz="2800" dirty="0">
                <a:solidFill>
                  <a:srgbClr val="FFFF00"/>
                </a:solidFill>
              </a:rPr>
            </a:b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712968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dirty="0" smtClean="0"/>
          </a:p>
          <a:p>
            <a:pPr marL="0" indent="0">
              <a:buNone/>
            </a:pPr>
            <a:r>
              <a:rPr lang="pt-BR" sz="2200" dirty="0" smtClean="0"/>
              <a:t>Incentivos </a:t>
            </a:r>
            <a:r>
              <a:rPr lang="pt-BR" sz="2200" dirty="0"/>
              <a:t>fiscais a doações e patrocínios para ações e serviços de prevenção, diagnóstico e reabilitação da pessoa com deficiência e ações e serviços de prevenção e combate ao câncer previamente aprovados pelo Ministério da Saúde.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200" dirty="0" smtClean="0"/>
              <a:t>Programa </a:t>
            </a:r>
            <a:r>
              <a:rPr lang="pt-BR" sz="2200" dirty="0"/>
              <a:t>Nacional de Apoio à Atenção Oncológica – </a:t>
            </a:r>
            <a:r>
              <a:rPr lang="pt-BR" sz="2200" dirty="0">
                <a:solidFill>
                  <a:srgbClr val="FFFF00"/>
                </a:solidFill>
              </a:rPr>
              <a:t>PRONON;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200" dirty="0" smtClean="0"/>
              <a:t>Programa </a:t>
            </a:r>
            <a:r>
              <a:rPr lang="pt-BR" sz="2200" dirty="0"/>
              <a:t>Nacional de Apoio à Atenção da Saúde da Pessoa com Deficiência </a:t>
            </a:r>
            <a:r>
              <a:rPr lang="pt-BR" sz="2200" dirty="0">
                <a:solidFill>
                  <a:srgbClr val="FFFF00"/>
                </a:solidFill>
              </a:rPr>
              <a:t>PRONAS/PCD.</a:t>
            </a:r>
          </a:p>
          <a:p>
            <a:pPr marL="0" indent="0">
              <a:buNone/>
            </a:pPr>
            <a:endParaRPr lang="pt-BR" sz="22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pt-BR" sz="2200" dirty="0" smtClean="0">
                <a:solidFill>
                  <a:srgbClr val="FFFF00"/>
                </a:solidFill>
              </a:rPr>
              <a:t>Dedução </a:t>
            </a:r>
            <a:r>
              <a:rPr lang="pt-BR" sz="2200" dirty="0">
                <a:solidFill>
                  <a:srgbClr val="FFFF00"/>
                </a:solidFill>
              </a:rPr>
              <a:t>até o limite de 1% do imposto devido para cada um dos programas.</a:t>
            </a:r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Não-concorrência </a:t>
            </a:r>
            <a:r>
              <a:rPr lang="pt-BR" sz="2200" dirty="0"/>
              <a:t>com doações e patrocínios para projetos de outra natureza.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2400" b="1" dirty="0">
                <a:solidFill>
                  <a:srgbClr val="FFFF00"/>
                </a:solidFill>
              </a:rPr>
              <a:t>Lei do Audiovisual Lei nº </a:t>
            </a:r>
            <a:r>
              <a:rPr lang="pt-BR" sz="2400" b="1" dirty="0" smtClean="0">
                <a:solidFill>
                  <a:srgbClr val="FFFF00"/>
                </a:solidFill>
              </a:rPr>
              <a:t>8.695/93 </a:t>
            </a:r>
            <a:br>
              <a:rPr lang="pt-BR" sz="2400" b="1" dirty="0" smtClean="0">
                <a:solidFill>
                  <a:srgbClr val="FFFF00"/>
                </a:solidFill>
              </a:rPr>
            </a:br>
            <a:r>
              <a:rPr lang="pt-BR" sz="2400" b="1" dirty="0" smtClean="0">
                <a:solidFill>
                  <a:srgbClr val="FFFF00"/>
                </a:solidFill>
              </a:rPr>
              <a:t>(</a:t>
            </a:r>
            <a:r>
              <a:rPr lang="pt-BR" sz="2400" b="1" dirty="0">
                <a:solidFill>
                  <a:srgbClr val="FFFF00"/>
                </a:solidFill>
              </a:rPr>
              <a:t>Alterada </a:t>
            </a:r>
            <a:r>
              <a:rPr lang="pt-BR" sz="2400" b="1" dirty="0" smtClean="0">
                <a:solidFill>
                  <a:srgbClr val="FFFF00"/>
                </a:solidFill>
              </a:rPr>
              <a:t>pelas Leis 11.437/06</a:t>
            </a:r>
            <a:r>
              <a:rPr lang="pt-BR" sz="2400" b="1" dirty="0">
                <a:solidFill>
                  <a:srgbClr val="FFFF00"/>
                </a:solidFill>
              </a:rPr>
              <a:t>, </a:t>
            </a:r>
            <a:r>
              <a:rPr lang="pt-BR" sz="2400" b="1" dirty="0" smtClean="0">
                <a:solidFill>
                  <a:srgbClr val="FFFF00"/>
                </a:solidFill>
              </a:rPr>
              <a:t>12.375/10 </a:t>
            </a:r>
            <a:r>
              <a:rPr lang="pt-BR" sz="2400" b="1" dirty="0">
                <a:solidFill>
                  <a:srgbClr val="FFFF00"/>
                </a:solidFill>
              </a:rPr>
              <a:t>e </a:t>
            </a:r>
            <a:r>
              <a:rPr lang="pt-BR" sz="2400" b="1" dirty="0" smtClean="0">
                <a:solidFill>
                  <a:srgbClr val="FFFF00"/>
                </a:solidFill>
              </a:rPr>
              <a:t>13.196/15</a:t>
            </a:r>
            <a:r>
              <a:rPr lang="pt-BR" sz="3200" b="1" dirty="0">
                <a:solidFill>
                  <a:srgbClr val="FFFF00"/>
                </a:solidFill>
              </a:rPr>
              <a:t>)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268762"/>
            <a:ext cx="8517632" cy="540059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200" dirty="0" smtClean="0"/>
              <a:t>Os </a:t>
            </a:r>
            <a:r>
              <a:rPr lang="pt-BR" sz="2200" dirty="0"/>
              <a:t>contribuintes do IR podem deduzir do imposto devido os investimentos feitos na produção de obras audiovisuais cinematográficas brasileiras de produção independente, mediante a aquisição de quotas representativas de direitos de comercialização sobre as referidas obras, que são caracterizados por Certificados de Investimento.</a:t>
            </a:r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Limite </a:t>
            </a:r>
            <a:r>
              <a:rPr lang="pt-BR" sz="2200" dirty="0"/>
              <a:t>de dedutibilidade do imposto devido: </a:t>
            </a:r>
          </a:p>
          <a:p>
            <a:pPr lvl="1"/>
            <a:r>
              <a:rPr lang="pt-BR" sz="2200" dirty="0">
                <a:solidFill>
                  <a:srgbClr val="FFFF00"/>
                </a:solidFill>
              </a:rPr>
              <a:t>4% para pessoas jurídicas e </a:t>
            </a:r>
          </a:p>
          <a:p>
            <a:pPr lvl="1"/>
            <a:r>
              <a:rPr lang="pt-BR" sz="2200" dirty="0">
                <a:solidFill>
                  <a:srgbClr val="FFFF00"/>
                </a:solidFill>
              </a:rPr>
              <a:t>6% para pessoas físicas. </a:t>
            </a:r>
          </a:p>
          <a:p>
            <a:pPr marL="0" indent="0">
              <a:buNone/>
            </a:pPr>
            <a:endParaRPr lang="pt-BR" sz="2200" dirty="0" smtClean="0"/>
          </a:p>
          <a:p>
            <a:pPr marL="0" indent="0">
              <a:buNone/>
            </a:pPr>
            <a:r>
              <a:rPr lang="pt-BR" sz="2200" dirty="0" smtClean="0"/>
              <a:t>Válido </a:t>
            </a:r>
            <a:r>
              <a:rPr lang="pt-BR" sz="2200" dirty="0"/>
              <a:t>até o exercício fiscal de 2017.</a:t>
            </a:r>
          </a:p>
          <a:p>
            <a:pPr marL="0" indent="0">
              <a:buNone/>
            </a:pPr>
            <a:endParaRPr lang="pt-BR" sz="2400" dirty="0">
              <a:solidFill>
                <a:schemeClr val="bg1"/>
              </a:solidFill>
            </a:endParaRP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25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54247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33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3200" b="1" dirty="0">
                <a:solidFill>
                  <a:srgbClr val="FFFF00"/>
                </a:solidFill>
              </a:rPr>
              <a:t/>
            </a:r>
            <a:br>
              <a:rPr lang="pt-BR" sz="3200" b="1" dirty="0">
                <a:solidFill>
                  <a:srgbClr val="FFFF00"/>
                </a:solidFill>
              </a:rPr>
            </a:b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16632"/>
            <a:ext cx="8517632" cy="5400598"/>
          </a:xfrm>
        </p:spPr>
        <p:txBody>
          <a:bodyPr>
            <a:noAutofit/>
          </a:bodyPr>
          <a:lstStyle/>
          <a:p>
            <a:pPr marL="0" indent="0" algn="ctr" fontAlgn="t">
              <a:buNone/>
            </a:pPr>
            <a:endParaRPr lang="pt-BR" sz="2400" b="1" dirty="0" smtClean="0">
              <a:solidFill>
                <a:srgbClr val="FFFF00"/>
              </a:solidFill>
            </a:endParaRPr>
          </a:p>
          <a:p>
            <a:pPr marL="0" indent="0" algn="ctr" fontAlgn="t">
              <a:buNone/>
            </a:pPr>
            <a:r>
              <a:rPr lang="pt-BR" b="1" dirty="0" smtClean="0">
                <a:solidFill>
                  <a:srgbClr val="FFFF00"/>
                </a:solidFill>
              </a:rPr>
              <a:t>RETORNO DAS DOAÇÕES</a:t>
            </a:r>
            <a:endParaRPr lang="pt-BR" b="1" dirty="0">
              <a:solidFill>
                <a:srgbClr val="FFFF00"/>
              </a:solidFill>
            </a:endParaRP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570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50" y="150067"/>
            <a:ext cx="792088" cy="798943"/>
          </a:xfrm>
          <a:prstGeom prst="rect">
            <a:avLst/>
          </a:prstGeom>
        </p:spPr>
      </p:pic>
      <p:graphicFrame>
        <p:nvGraphicFramePr>
          <p:cNvPr id="6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546401"/>
              </p:ext>
            </p:extLst>
          </p:nvPr>
        </p:nvGraphicFramePr>
        <p:xfrm>
          <a:off x="100366" y="1844824"/>
          <a:ext cx="900813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2322"/>
                <a:gridCol w="5470472"/>
                <a:gridCol w="1365344"/>
              </a:tblGrid>
              <a:tr h="360679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Modalidade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 Benefício – empresas Lucro Real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Retorno </a:t>
                      </a:r>
                      <a:endParaRPr lang="pt-BR" dirty="0"/>
                    </a:p>
                  </a:txBody>
                  <a:tcPr/>
                </a:tc>
              </a:tr>
              <a:tr h="631187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OSC – OSCIP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Doação – abate como despesa operacional até 2% do lucro operacional – IRPJ e CSLL.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34%</a:t>
                      </a:r>
                      <a:endParaRPr lang="pt-BR" dirty="0"/>
                    </a:p>
                  </a:txBody>
                  <a:tcPr/>
                </a:tc>
              </a:tr>
              <a:tr h="631187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Instituto de ensino e pesquisa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Doação - abate como despesa operacional até 1,5% do lucro operacional – IRPJ e CSLL.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34%</a:t>
                      </a:r>
                      <a:endParaRPr lang="pt-BR" dirty="0"/>
                    </a:p>
                  </a:txBody>
                  <a:tcPr/>
                </a:tc>
              </a:tr>
              <a:tr h="1172205"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Lei</a:t>
                      </a:r>
                      <a:r>
                        <a:rPr lang="pt-BR" baseline="0" dirty="0" smtClean="0"/>
                        <a:t> de incentivo ao Esporte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Doação ou patrocínio – deduz o total do valor doado/patrocinado até o limite de 1% do IRPJ devido em cada período de apuração. Vedada a dedução como despesa operacional.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100%</a:t>
                      </a:r>
                      <a:endParaRPr lang="pt-BR" dirty="0"/>
                    </a:p>
                  </a:txBody>
                  <a:tcPr/>
                </a:tc>
              </a:tr>
              <a:tr h="90169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Programas na área da Saúde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Doação ou patrocínio – deduz o total do valor doado/patrocinado até o limite de 1% do IRPJ devido em cada período de apuração.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100%</a:t>
                      </a:r>
                      <a:endParaRPr lang="pt-BR" dirty="0"/>
                    </a:p>
                  </a:txBody>
                  <a:tcPr/>
                </a:tc>
              </a:tr>
              <a:tr h="1172205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Fundos da Criança e do Adolescente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Doação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– deduz o total do valor doado até 1% do IRPJ devido em cada período de apuração. Vedada a dedução como despesa operacional.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100%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6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513487"/>
              </p:ext>
            </p:extLst>
          </p:nvPr>
        </p:nvGraphicFramePr>
        <p:xfrm>
          <a:off x="107504" y="1556792"/>
          <a:ext cx="8954220" cy="5132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012"/>
                <a:gridCol w="5398908"/>
                <a:gridCol w="1176300"/>
              </a:tblGrid>
              <a:tr h="367561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Modalidade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 Benefício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Retorno </a:t>
                      </a:r>
                      <a:endParaRPr lang="pt-BR" dirty="0"/>
                    </a:p>
                  </a:txBody>
                  <a:tcPr/>
                </a:tc>
              </a:tr>
              <a:tr h="1174764">
                <a:tc rowSpan="2"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Lei Rouanet - Art. 26</a:t>
                      </a:r>
                    </a:p>
                    <a:p>
                      <a:pPr algn="ctr"/>
                      <a:r>
                        <a:rPr lang="pt-BR" dirty="0" smtClean="0"/>
                        <a:t>Atividades culturais em geral (músicas minisséries)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Doação – abate como despesa operacional o valor doado do lucro operacional – IRPJ e CSLL  e poderá ser deduzido </a:t>
                      </a:r>
                      <a:r>
                        <a:rPr lang="pt-BR" u="sng" dirty="0" smtClean="0"/>
                        <a:t>até 40% </a:t>
                      </a:r>
                      <a:r>
                        <a:rPr lang="pt-BR" dirty="0" smtClean="0"/>
                        <a:t>da doação do montante do IRPJ devido.</a:t>
                      </a:r>
                      <a:r>
                        <a:rPr lang="pt-BR" baseline="0" dirty="0" smtClean="0"/>
                        <a:t>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74%</a:t>
                      </a:r>
                      <a:endParaRPr lang="pt-BR" dirty="0"/>
                    </a:p>
                  </a:txBody>
                  <a:tcPr/>
                </a:tc>
              </a:tr>
              <a:tr h="1445864">
                <a:tc v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Patrocínio</a:t>
                      </a:r>
                      <a:r>
                        <a:rPr lang="pt-BR" baseline="0" dirty="0" smtClean="0"/>
                        <a:t> – abate como despesa operacional o valor doado do lucro operacional - </a:t>
                      </a:r>
                      <a:r>
                        <a:rPr lang="pt-BR" dirty="0" smtClean="0"/>
                        <a:t>IRPJ e CSLL  e poderá ser deduzido </a:t>
                      </a:r>
                      <a:r>
                        <a:rPr lang="pt-BR" u="sng" dirty="0" smtClean="0"/>
                        <a:t>até 30% </a:t>
                      </a:r>
                      <a:r>
                        <a:rPr lang="pt-BR" dirty="0" smtClean="0"/>
                        <a:t>da doação do montante do IRPJ devido.</a:t>
                      </a:r>
                      <a:r>
                        <a:rPr lang="pt-BR" baseline="0" dirty="0" smtClean="0"/>
                        <a:t> </a:t>
                      </a:r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64%</a:t>
                      </a:r>
                      <a:endParaRPr lang="pt-BR" dirty="0"/>
                    </a:p>
                  </a:txBody>
                  <a:tcPr/>
                </a:tc>
              </a:tr>
              <a:tr h="1194572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Lei Rouanet - Art. 26</a:t>
                      </a:r>
                    </a:p>
                    <a:p>
                      <a:pPr algn="ctr"/>
                      <a:r>
                        <a:rPr lang="pt-BR" dirty="0" smtClean="0"/>
                        <a:t>Atividades culturais específicas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Doação e Patrocínio– dedução </a:t>
                      </a:r>
                      <a:r>
                        <a:rPr lang="pt-BR" u="sng" dirty="0" smtClean="0"/>
                        <a:t>integral</a:t>
                      </a:r>
                      <a:r>
                        <a:rPr lang="pt-BR" u="none" dirty="0" smtClean="0"/>
                        <a:t> </a:t>
                      </a:r>
                      <a:r>
                        <a:rPr lang="pt-BR" dirty="0" smtClean="0"/>
                        <a:t>dos valores no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IRPJ devido mas os valores não poderão ser considerados despesas operacionais.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100%</a:t>
                      </a:r>
                      <a:endParaRPr lang="pt-BR" dirty="0"/>
                    </a:p>
                  </a:txBody>
                  <a:tcPr/>
                </a:tc>
              </a:tr>
              <a:tr h="918902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tângulo 1"/>
          <p:cNvSpPr/>
          <p:nvPr/>
        </p:nvSpPr>
        <p:spPr>
          <a:xfrm>
            <a:off x="2411760" y="36423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3200" b="1" dirty="0" smtClean="0">
                <a:solidFill>
                  <a:srgbClr val="FFFF00"/>
                </a:solidFill>
              </a:rPr>
              <a:t>RETORNO DAS DOAÇÕES</a:t>
            </a:r>
            <a:endParaRPr lang="pt-BR" sz="3200" dirty="0"/>
          </a:p>
        </p:txBody>
      </p:sp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570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50" y="150067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8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7" y="1268762"/>
            <a:ext cx="8620535" cy="5400598"/>
          </a:xfrm>
        </p:spPr>
        <p:txBody>
          <a:bodyPr>
            <a:noAutofit/>
          </a:bodyPr>
          <a:lstStyle/>
          <a:p>
            <a:endParaRPr lang="pt-BR" sz="1800" dirty="0" smtClean="0"/>
          </a:p>
          <a:p>
            <a:r>
              <a:rPr lang="pt-BR" sz="1800" dirty="0" smtClean="0"/>
              <a:t>Contribuições </a:t>
            </a:r>
            <a:r>
              <a:rPr lang="pt-BR" sz="1800" dirty="0"/>
              <a:t>aos fundos controlados pelos Conselhos Municipais, Estaduais e Nacional dos Direitos da Criança e do Adolescente.</a:t>
            </a:r>
          </a:p>
          <a:p>
            <a:pPr lvl="1"/>
            <a:r>
              <a:rPr lang="pt-BR" sz="1800" b="1" u="sng" dirty="0"/>
              <a:t>Exceção: </a:t>
            </a:r>
            <a:r>
              <a:rPr lang="pt-BR" sz="1800" dirty="0"/>
              <a:t>doações aos Fundos da Criança e do Adolescente </a:t>
            </a:r>
            <a:r>
              <a:rPr lang="pt-BR" sz="1800" b="1" dirty="0">
                <a:solidFill>
                  <a:srgbClr val="FFFF00"/>
                </a:solidFill>
              </a:rPr>
              <a:t>diretamente na Declaração Anual – 3</a:t>
            </a:r>
            <a:r>
              <a:rPr lang="pt-BR" sz="1800" b="1" dirty="0" smtClean="0">
                <a:solidFill>
                  <a:srgbClr val="FFFF00"/>
                </a:solidFill>
              </a:rPr>
              <a:t>%.</a:t>
            </a:r>
          </a:p>
          <a:p>
            <a:r>
              <a:rPr lang="pt-BR" sz="1800" dirty="0" smtClean="0"/>
              <a:t>Contribuições </a:t>
            </a:r>
            <a:r>
              <a:rPr lang="pt-BR" sz="1800" dirty="0"/>
              <a:t>aos fundos controlados pelos Conselhos Municipais, Estaduais e Nacional do Idoso Contribuições a projetos culturais disciplinados pelo PRONAC (Lei Rouanet</a:t>
            </a:r>
            <a:r>
              <a:rPr lang="pt-BR" sz="1800" dirty="0" smtClean="0"/>
              <a:t>) </a:t>
            </a:r>
            <a:r>
              <a:rPr lang="pt-BR" sz="1800" b="1" dirty="0" smtClean="0">
                <a:solidFill>
                  <a:srgbClr val="FFFF00"/>
                </a:solidFill>
              </a:rPr>
              <a:t>– 1%;</a:t>
            </a:r>
          </a:p>
          <a:p>
            <a:r>
              <a:rPr lang="pt-BR" sz="1800" dirty="0" smtClean="0"/>
              <a:t>Investimentos </a:t>
            </a:r>
            <a:r>
              <a:rPr lang="pt-BR" sz="1800" dirty="0"/>
              <a:t>e patrocínios à produção de obras audiovisuais cinematográficas de produção independente aprovados pela Ancine,  bem como aquisição de cotas do FUNCINES (Lei do AUDIOVISUAL</a:t>
            </a:r>
            <a:r>
              <a:rPr lang="pt-BR" sz="1800" dirty="0" smtClean="0"/>
              <a:t>)  </a:t>
            </a:r>
            <a:r>
              <a:rPr lang="pt-BR" sz="1800" b="1" dirty="0">
                <a:solidFill>
                  <a:srgbClr val="FFFF00"/>
                </a:solidFill>
              </a:rPr>
              <a:t>– 1%;</a:t>
            </a:r>
          </a:p>
          <a:p>
            <a:r>
              <a:rPr lang="pt-BR" sz="1800" dirty="0" smtClean="0"/>
              <a:t>Contribuições </a:t>
            </a:r>
            <a:r>
              <a:rPr lang="pt-BR" sz="1800" dirty="0"/>
              <a:t>em favor de projetos desportivos e paradesportivos aprovados pelo Ministério do </a:t>
            </a:r>
            <a:r>
              <a:rPr lang="pt-BR" sz="1800" dirty="0" smtClean="0"/>
              <a:t>Esporte </a:t>
            </a:r>
            <a:r>
              <a:rPr lang="pt-BR" sz="1800" b="1" dirty="0" smtClean="0">
                <a:solidFill>
                  <a:srgbClr val="FFFF00"/>
                </a:solidFill>
              </a:rPr>
              <a:t>– </a:t>
            </a:r>
            <a:r>
              <a:rPr lang="pt-BR" sz="1800" b="1" dirty="0">
                <a:solidFill>
                  <a:srgbClr val="FFFF00"/>
                </a:solidFill>
              </a:rPr>
              <a:t>1%;</a:t>
            </a:r>
          </a:p>
          <a:p>
            <a:pPr marL="0" indent="0">
              <a:buNone/>
            </a:pPr>
            <a:r>
              <a:rPr lang="pt-BR" sz="1800" b="1" dirty="0" smtClean="0">
                <a:solidFill>
                  <a:srgbClr val="FFFF00"/>
                </a:solidFill>
              </a:rPr>
              <a:t>O </a:t>
            </a:r>
            <a:r>
              <a:rPr lang="pt-BR" sz="1800" b="1" dirty="0">
                <a:solidFill>
                  <a:srgbClr val="FFFF00"/>
                </a:solidFill>
              </a:rPr>
              <a:t>somatório dessas deduções está limitado a 6% do imposto de renda apurado na Declaração de Ajuste Anual</a:t>
            </a:r>
          </a:p>
          <a:p>
            <a:r>
              <a:rPr lang="pt-BR" sz="1800" dirty="0"/>
              <a:t>Contribuições a projetos de saúde, aprovados pelo Ministério da Saúde, no âmbito do PRONON</a:t>
            </a:r>
            <a:r>
              <a:rPr lang="pt-BR" sz="1800" b="1" dirty="0">
                <a:solidFill>
                  <a:srgbClr val="FFFF00"/>
                </a:solidFill>
              </a:rPr>
              <a:t> (1%) </a:t>
            </a:r>
            <a:r>
              <a:rPr lang="pt-BR" sz="1800" dirty="0"/>
              <a:t>e PRONAS </a:t>
            </a:r>
            <a:r>
              <a:rPr lang="pt-BR" sz="1800" b="1" dirty="0">
                <a:solidFill>
                  <a:srgbClr val="FFFF00"/>
                </a:solidFill>
              </a:rPr>
              <a:t>(1%).</a:t>
            </a: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2555776" y="212051"/>
            <a:ext cx="41672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FFFF00"/>
                </a:solidFill>
              </a:rPr>
              <a:t>INCENTIVOS FISCAIS PARA </a:t>
            </a:r>
          </a:p>
          <a:p>
            <a:pPr algn="ctr"/>
            <a:r>
              <a:rPr lang="pt-BR" sz="2800" b="1" dirty="0" smtClean="0">
                <a:solidFill>
                  <a:srgbClr val="FFFF00"/>
                </a:solidFill>
              </a:rPr>
              <a:t>PESSOAS </a:t>
            </a:r>
            <a:r>
              <a:rPr lang="pt-BR" sz="3200" b="1" dirty="0" smtClean="0">
                <a:solidFill>
                  <a:srgbClr val="FFFF00"/>
                </a:solidFill>
              </a:rPr>
              <a:t>FÍSICAS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0880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FF00"/>
                </a:solidFill>
              </a:rPr>
              <a:t>DICAS</a:t>
            </a:r>
            <a:endParaRPr lang="pt-BR" b="1" dirty="0">
              <a:solidFill>
                <a:srgbClr val="FFFF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t-BR" dirty="0" smtClean="0"/>
              <a:t>Importante verificar se no seu Estado, e até mesmo no seu Município, existem leis específicas de incentivo a projetos culturais e outros, e quais as exigências e requisitos previstos para cada situação. </a:t>
            </a:r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>
                <a:solidFill>
                  <a:srgbClr val="FFC000"/>
                </a:solidFill>
              </a:rPr>
              <a:t>SUGERIMOS QUE TODA EMPRESA NO SEU PLANEJAMENTO ESTRATÉGICO VISE SUA RESPONSABILIDADE SOCIAL, AVALIANDO EM QUE ORGANIZAÇÃO SOCIAL DEVERÁ INVESTIR E OS BENEFÍCIOS FISCAIS QUE PODERÁ </a:t>
            </a:r>
            <a:r>
              <a:rPr lang="pt-BR" dirty="0" smtClean="0">
                <a:solidFill>
                  <a:srgbClr val="FFC000"/>
                </a:solidFill>
              </a:rPr>
              <a:t>OBTER.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13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620688"/>
            <a:ext cx="8640960" cy="6048672"/>
          </a:xfrm>
        </p:spPr>
        <p:txBody>
          <a:bodyPr>
            <a:noAutofit/>
          </a:bodyPr>
          <a:lstStyle/>
          <a:p>
            <a:pPr>
              <a:buNone/>
            </a:pPr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24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24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OBRIGADO!</a:t>
            </a:r>
          </a:p>
          <a:p>
            <a:pPr>
              <a:buNone/>
            </a:pPr>
            <a:endParaRPr lang="pt-BR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        </a:t>
            </a: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	   Edeno Teodoro Tostes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        Rua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Botucatu, 430, Vila Clementino, São Paulo/SP</a:t>
            </a:r>
          </a:p>
          <a:p>
            <a:pPr>
              <a:buNone/>
            </a:pPr>
            <a:r>
              <a:rPr lang="pt-BR" sz="2000" b="1" dirty="0">
                <a:latin typeface="Arial" pitchFamily="34" charset="0"/>
                <a:cs typeface="Arial" pitchFamily="34" charset="0"/>
              </a:rPr>
              <a:t>        Fone (11) 5572-2911</a:t>
            </a:r>
          </a:p>
          <a:p>
            <a:pPr>
              <a:buNone/>
            </a:pPr>
            <a:r>
              <a:rPr lang="pt-BR" sz="2000" b="1" dirty="0">
                <a:latin typeface="Arial" pitchFamily="34" charset="0"/>
                <a:cs typeface="Arial" pitchFamily="34" charset="0"/>
              </a:rPr>
              <a:t>        www.somed.com.br -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edeno@somed.com.br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 lvl="0" fontAlgn="base"/>
            <a:endParaRPr lang="pt-BR" sz="24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120638" cy="195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301208"/>
            <a:ext cx="1224136" cy="123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6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C000"/>
                </a:solidFill>
              </a:rPr>
              <a:t>DOAÇÕES NO BRASIL</a:t>
            </a:r>
            <a:endParaRPr lang="pt-BR" dirty="0">
              <a:solidFill>
                <a:srgbClr val="FFC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Não entrando na estatística recente do IDIS que provavelmente outros irão falar.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Porque? Desconhecimento ou desinteresse 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598191"/>
              </p:ext>
            </p:extLst>
          </p:nvPr>
        </p:nvGraphicFramePr>
        <p:xfrm>
          <a:off x="1259633" y="2636912"/>
          <a:ext cx="6696743" cy="31222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4137"/>
                <a:gridCol w="1655375"/>
                <a:gridCol w="2081759"/>
                <a:gridCol w="915472"/>
              </a:tblGrid>
              <a:tr h="27075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DESTINAÇÃO DE IMPOSTO DE RENDA PARA FUNDOS DE DIREITOS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075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Potencial de Arrecadação x Destinação efetiva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7075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ANO DE 2015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7865">
                <a:tc>
                  <a:txBody>
                    <a:bodyPr/>
                    <a:lstStyle/>
                    <a:p>
                      <a:pPr algn="l" fontAlgn="b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MUNICÍPIO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POTENCIAL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ARRECADADO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%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Barueri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13.137.803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434.971,38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3,31%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Bauru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13.706.158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298.999,62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2,18%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Itu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4.629.991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84.196,97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1,82%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Osasco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23.096.249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4.022.632,54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17,42%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Ribeirão Preto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26.538.971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1.656.118,91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6,24%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70758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u="none" strike="noStrike">
                          <a:effectLst/>
                        </a:rPr>
                        <a:t>São Paulo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781.846.359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>
                          <a:effectLst/>
                        </a:rPr>
                        <a:t>22.207.197,56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2,84%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5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FF00"/>
                </a:solidFill>
              </a:rPr>
              <a:t>DOAÇÃO DE EMPRESAS</a:t>
            </a:r>
            <a:endParaRPr lang="pt-BR" b="1" dirty="0">
              <a:solidFill>
                <a:srgbClr val="FFFF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>
                <a:solidFill>
                  <a:srgbClr val="FFC000"/>
                </a:solidFill>
              </a:rPr>
              <a:t>SOMENTE PODERÃO UTILIZAR DE INCENTIVOS FISCAIS NO BRASIL AS EMPRESAS TRIBUTADAS PELO “LUCRO REAL”</a:t>
            </a:r>
            <a:endParaRPr lang="pt-BR" dirty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pic>
        <p:nvPicPr>
          <p:cNvPr id="5" name="Picture 97" descr="LOGOSOMEDATUALbrancoSEMFU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7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7240" y="25388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>CONFIABILIDADE NO 3º SETOR </a:t>
            </a:r>
            <a:endParaRPr lang="pt-BR" sz="32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  <p:pic>
        <p:nvPicPr>
          <p:cNvPr id="6" name="Picture 1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456" y="1190396"/>
            <a:ext cx="4176596" cy="566760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101" y="1176916"/>
            <a:ext cx="4258962" cy="568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2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7240" y="25388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FFFF00"/>
                </a:solidFill>
              </a:rPr>
              <a:t>ORGANIZAÇÕES DA SOCIEDADE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pt-BR" dirty="0"/>
              <a:t>Até 2015, apenas as entidades sem fins </a:t>
            </a:r>
            <a:r>
              <a:rPr lang="pt-BR" dirty="0" smtClean="0"/>
              <a:t>lucrativos que possuíssem </a:t>
            </a:r>
            <a:r>
              <a:rPr lang="pt-BR" dirty="0"/>
              <a:t>o título de Utilidade Pública Federal – UPF, ou a qualificação como Organização da Sociedade Civil de Interesse Público – </a:t>
            </a:r>
            <a:r>
              <a:rPr lang="pt-BR" dirty="0" smtClean="0"/>
              <a:t>OSCIP </a:t>
            </a:r>
            <a:r>
              <a:rPr lang="pt-BR" dirty="0"/>
              <a:t>poderiam </a:t>
            </a:r>
            <a:r>
              <a:rPr lang="pt-BR" dirty="0" smtClean="0"/>
              <a:t>receber, </a:t>
            </a:r>
            <a:r>
              <a:rPr lang="pt-BR" dirty="0"/>
              <a:t>com base na Lei nº </a:t>
            </a:r>
            <a:r>
              <a:rPr lang="pt-BR" dirty="0" smtClean="0"/>
              <a:t>9.249/95, doações </a:t>
            </a:r>
            <a:r>
              <a:rPr lang="pt-BR" dirty="0"/>
              <a:t>de pessoas jurídicas tributadas pelo lucro </a:t>
            </a:r>
            <a:r>
              <a:rPr lang="pt-BR" dirty="0" smtClean="0"/>
              <a:t>real.</a:t>
            </a:r>
          </a:p>
          <a:p>
            <a:pPr marL="0" indent="0" algn="just">
              <a:buNone/>
            </a:pPr>
            <a:endParaRPr lang="pt-BR" sz="2800" dirty="0"/>
          </a:p>
          <a:p>
            <a:pPr marL="0" indent="0" algn="just" fontAlgn="base">
              <a:buNone/>
            </a:pPr>
            <a:r>
              <a:rPr lang="pt-BR" dirty="0"/>
              <a:t>A</a:t>
            </a:r>
            <a:r>
              <a:rPr lang="pt-BR" dirty="0">
                <a:hlinkClick r:id="rId2"/>
              </a:rPr>
              <a:t> </a:t>
            </a:r>
            <a:r>
              <a:rPr lang="pt-BR" dirty="0"/>
              <a:t>Lei 13.204, de 14 de dezembro de 2015, além de alterar a Lei nº 13.019/14, conhecida como o Marco Regulatório das Organizações da Sociedade Civil (MROSC) e revogar o título de Utilidade Pública Federal, trouxe </a:t>
            </a:r>
            <a:r>
              <a:rPr lang="pt-BR" dirty="0" smtClean="0"/>
              <a:t>importantes </a:t>
            </a:r>
            <a:r>
              <a:rPr lang="pt-BR" dirty="0"/>
              <a:t>inovações com relação à exigência de titulações para a obtenção de </a:t>
            </a:r>
            <a:r>
              <a:rPr lang="pt-BR" dirty="0" smtClean="0"/>
              <a:t>doações. </a:t>
            </a:r>
            <a:endParaRPr lang="pt-BR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/>
            </a:r>
            <a:br>
              <a:rPr lang="pt-BR" sz="2800" b="1" dirty="0" smtClean="0">
                <a:solidFill>
                  <a:srgbClr val="FFFF00"/>
                </a:solidFill>
              </a:rPr>
            </a:br>
            <a:r>
              <a:rPr lang="pt-BR" sz="2400" b="1" dirty="0" smtClean="0">
                <a:solidFill>
                  <a:srgbClr val="FFFF00"/>
                </a:solidFill>
              </a:rPr>
              <a:t>ORGANIZAÇÕES </a:t>
            </a:r>
            <a:r>
              <a:rPr lang="pt-BR" sz="2400" b="1" dirty="0">
                <a:solidFill>
                  <a:srgbClr val="FFFF00"/>
                </a:solidFill>
              </a:rPr>
              <a:t>DA SOCIEDADE </a:t>
            </a:r>
            <a:br>
              <a:rPr lang="pt-BR" sz="2400" b="1" dirty="0">
                <a:solidFill>
                  <a:srgbClr val="FFFF00"/>
                </a:solidFill>
              </a:rPr>
            </a:br>
            <a:r>
              <a:rPr lang="pt-BR" sz="24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257" y="1467805"/>
            <a:ext cx="8692806" cy="5273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 smtClean="0"/>
              <a:t>Para se beneficiar, a </a:t>
            </a:r>
            <a:r>
              <a:rPr lang="pt-BR" sz="2000" dirty="0"/>
              <a:t>entidade precisa estar caracterizada como Organização da Sociedade Civil – </a:t>
            </a:r>
            <a:r>
              <a:rPr lang="pt-BR" sz="2000" dirty="0" smtClean="0"/>
              <a:t>OSC (Art</a:t>
            </a:r>
            <a:r>
              <a:rPr lang="pt-BR" sz="2000" dirty="0"/>
              <a:t>. 2º, I da Lei nº </a:t>
            </a:r>
            <a:r>
              <a:rPr lang="pt-BR" sz="2000" dirty="0" smtClean="0"/>
              <a:t>13.019/14) ou seja:</a:t>
            </a:r>
          </a:p>
          <a:p>
            <a:pPr marL="0" indent="0">
              <a:buNone/>
            </a:pPr>
            <a:endParaRPr lang="pt-BR" sz="2000" dirty="0" smtClean="0"/>
          </a:p>
          <a:p>
            <a:pPr marL="457200" indent="-457200">
              <a:buFont typeface="+mj-lt"/>
              <a:buAutoNum type="alphaLcParenR"/>
            </a:pPr>
            <a:r>
              <a:rPr lang="pt-BR" sz="2000" dirty="0" smtClean="0"/>
              <a:t>as entidades sem fins lucrativos que </a:t>
            </a:r>
            <a:r>
              <a:rPr lang="pt-BR" sz="2000" dirty="0"/>
              <a:t>não distribua </a:t>
            </a:r>
            <a:r>
              <a:rPr lang="pt-BR" sz="2000" dirty="0" smtClean="0"/>
              <a:t>eventuais resultados auferidos </a:t>
            </a:r>
            <a:r>
              <a:rPr lang="pt-BR" sz="2000" dirty="0"/>
              <a:t>mediante o exercício de suas atividades, e que os aplique integralmente na consecução do respectivo objeto </a:t>
            </a:r>
            <a:r>
              <a:rPr lang="pt-BR" sz="2000" dirty="0" smtClean="0"/>
              <a:t>social;</a:t>
            </a:r>
            <a:r>
              <a:rPr lang="pt-BR" sz="2000" dirty="0"/>
              <a:t>   </a:t>
            </a:r>
            <a:r>
              <a:rPr lang="pt-BR" sz="2200" dirty="0"/>
              <a:t>   </a:t>
            </a:r>
            <a:endParaRPr lang="pt-BR" sz="2200" dirty="0" smtClean="0"/>
          </a:p>
          <a:p>
            <a:pPr marL="457200" indent="-457200">
              <a:buFont typeface="+mj-lt"/>
              <a:buAutoNum type="alphaLcParenR"/>
            </a:pPr>
            <a:r>
              <a:rPr lang="pt-BR" sz="2000" dirty="0" smtClean="0"/>
              <a:t>as </a:t>
            </a:r>
            <a:r>
              <a:rPr lang="pt-BR" sz="2000" dirty="0"/>
              <a:t>sociedades </a:t>
            </a:r>
            <a:r>
              <a:rPr lang="pt-BR" sz="2000" dirty="0" smtClean="0"/>
              <a:t>cooperativas; as </a:t>
            </a:r>
            <a:r>
              <a:rPr lang="pt-BR" sz="2000" dirty="0"/>
              <a:t>integradas por pessoas em situação de risco ou vulnerabilidade pessoal ou social; </a:t>
            </a:r>
            <a:r>
              <a:rPr lang="pt-BR" sz="2000" dirty="0" smtClean="0"/>
              <a:t> as </a:t>
            </a:r>
            <a:r>
              <a:rPr lang="pt-BR" sz="2000" dirty="0"/>
              <a:t>alcançadas por programas e ações de combate à pobreza e de geração de trabalho e renda; </a:t>
            </a:r>
            <a:r>
              <a:rPr lang="pt-BR" sz="2000" dirty="0" smtClean="0"/>
              <a:t>as </a:t>
            </a:r>
            <a:r>
              <a:rPr lang="pt-BR" sz="2000" dirty="0"/>
              <a:t>voltadas para fomento, educação e capacitação de trabalhadores rurais ou capacitação de agentes de assistência técnica e extensão rural; e as capacitadas para execução de atividades ou de projetos de interesse público e de cunho </a:t>
            </a:r>
            <a:r>
              <a:rPr lang="pt-BR" sz="2000" dirty="0" smtClean="0"/>
              <a:t>social; 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000" dirty="0" smtClean="0"/>
              <a:t>as </a:t>
            </a:r>
            <a:r>
              <a:rPr lang="pt-BR" sz="2000" dirty="0"/>
              <a:t>organizações religiosas que se dediquem a atividades </a:t>
            </a:r>
            <a:r>
              <a:rPr lang="pt-BR" sz="2000" dirty="0" smtClean="0"/>
              <a:t>de </a:t>
            </a:r>
            <a:r>
              <a:rPr lang="pt-BR" sz="2000" dirty="0"/>
              <a:t>interesse público e de cunho social distintas das destinadas a fins exclusivamente </a:t>
            </a:r>
            <a:r>
              <a:rPr lang="pt-BR" sz="2000" dirty="0" smtClean="0"/>
              <a:t>religiosos</a:t>
            </a:r>
            <a:r>
              <a:rPr lang="pt-BR" sz="2000" dirty="0"/>
              <a:t>.</a:t>
            </a:r>
            <a:r>
              <a:rPr lang="pt-BR" sz="2000" dirty="0" smtClean="0"/>
              <a:t> </a:t>
            </a:r>
            <a:r>
              <a:rPr lang="pt-BR" sz="2000" dirty="0"/>
              <a:t>  </a:t>
            </a:r>
            <a:r>
              <a:rPr lang="pt-BR" sz="2200" dirty="0"/>
              <a:t>    </a:t>
            </a:r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4805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44277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90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63" y="324805"/>
            <a:ext cx="8229600" cy="1143000"/>
          </a:xfrm>
        </p:spPr>
        <p:txBody>
          <a:bodyPr>
            <a:noAutofit/>
          </a:bodyPr>
          <a:lstStyle/>
          <a:p>
            <a:r>
              <a:rPr lang="pt-BR" sz="2800" b="1" dirty="0">
                <a:solidFill>
                  <a:srgbClr val="FFFF00"/>
                </a:solidFill>
              </a:rPr>
              <a:t>ORGANIZAÇÕES DA SOCIEDADE </a:t>
            </a:r>
            <a:br>
              <a:rPr lang="pt-BR" sz="2800" b="1" dirty="0">
                <a:solidFill>
                  <a:srgbClr val="FFFF00"/>
                </a:solidFill>
              </a:rPr>
            </a:br>
            <a:r>
              <a:rPr lang="pt-BR" sz="2800" b="1" dirty="0">
                <a:solidFill>
                  <a:srgbClr val="FFFF00"/>
                </a:solidFill>
              </a:rPr>
              <a:t>CIVIL – OSC – LEI 13.204/2015 </a:t>
            </a:r>
            <a:r>
              <a:rPr lang="pt-BR" sz="3200" dirty="0">
                <a:solidFill>
                  <a:srgbClr val="FFFF00"/>
                </a:solidFill>
              </a:rPr>
              <a:t/>
            </a:r>
            <a:br>
              <a:rPr lang="pt-BR" sz="3200" dirty="0">
                <a:solidFill>
                  <a:srgbClr val="FFFF00"/>
                </a:solidFill>
              </a:rPr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9264" y="1208326"/>
            <a:ext cx="8807232" cy="540059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pt-BR" sz="2000" dirty="0"/>
              <a:t>Também, é necessário que possua em seu estatuto ao menos uma das atividades descritas no Art. 84-C da mesma lei</a:t>
            </a:r>
            <a:r>
              <a:rPr lang="pt-BR" sz="2000" dirty="0" smtClean="0"/>
              <a:t>:</a:t>
            </a:r>
          </a:p>
          <a:p>
            <a:pPr fontAlgn="base"/>
            <a:r>
              <a:rPr lang="pt-BR" sz="1600" dirty="0" smtClean="0"/>
              <a:t>Assistência </a:t>
            </a:r>
            <a:r>
              <a:rPr lang="pt-BR" sz="1600" dirty="0"/>
              <a:t>social</a:t>
            </a:r>
          </a:p>
          <a:p>
            <a:pPr fontAlgn="base"/>
            <a:r>
              <a:rPr lang="pt-BR" sz="1500" dirty="0"/>
              <a:t>Cultura, defesa e conservação do patrimônio histórico e artístico</a:t>
            </a:r>
          </a:p>
          <a:p>
            <a:pPr fontAlgn="base"/>
            <a:r>
              <a:rPr lang="pt-BR" sz="1500" dirty="0"/>
              <a:t>Educação</a:t>
            </a:r>
          </a:p>
          <a:p>
            <a:pPr fontAlgn="base"/>
            <a:r>
              <a:rPr lang="pt-BR" sz="1500" dirty="0"/>
              <a:t>Saúde</a:t>
            </a:r>
          </a:p>
          <a:p>
            <a:pPr fontAlgn="base"/>
            <a:r>
              <a:rPr lang="pt-BR" sz="1500" dirty="0"/>
              <a:t>Segurança alimentar e nutricional</a:t>
            </a:r>
          </a:p>
          <a:p>
            <a:pPr fontAlgn="base"/>
            <a:r>
              <a:rPr lang="pt-BR" sz="1500" dirty="0"/>
              <a:t>Defesa, preservação e conservação do meio ambiente e promoção do desenvolvimento sustentável</a:t>
            </a:r>
          </a:p>
          <a:p>
            <a:pPr fontAlgn="base"/>
            <a:r>
              <a:rPr lang="pt-BR" sz="1500" dirty="0"/>
              <a:t>Promoção do voluntariado</a:t>
            </a:r>
          </a:p>
          <a:p>
            <a:pPr fontAlgn="base"/>
            <a:r>
              <a:rPr lang="pt-BR" sz="1500" dirty="0"/>
              <a:t>Desenvolvimento econômico e social e combate à pobreza</a:t>
            </a:r>
          </a:p>
          <a:p>
            <a:pPr fontAlgn="base"/>
            <a:r>
              <a:rPr lang="pt-BR" sz="1500" dirty="0"/>
              <a:t>Experimentação, não lucrativa, de novos modelos socioprodutivos e de sistemas alternativos de produção, comércio, emprego e crédito</a:t>
            </a:r>
          </a:p>
          <a:p>
            <a:pPr fontAlgn="base"/>
            <a:r>
              <a:rPr lang="pt-BR" sz="1500" dirty="0"/>
              <a:t>Promoção de direitos estabelecidos, construção de novos direitos e assessoria jurídica gratuita de interesse suplementar</a:t>
            </a:r>
          </a:p>
          <a:p>
            <a:pPr fontAlgn="base"/>
            <a:r>
              <a:rPr lang="pt-BR" sz="1500" dirty="0"/>
              <a:t>Promoção da ética, da paz, da cidadania, dos direitos humanos, da democracia e de outros valores universais</a:t>
            </a:r>
          </a:p>
          <a:p>
            <a:pPr fontAlgn="base"/>
            <a:r>
              <a:rPr lang="pt-BR" sz="1500" dirty="0"/>
              <a:t>Organizações religiosas que se dediquem a atividades de interesse público e de cunho social distintas das destinadas a fins exclusivamente religiosos</a:t>
            </a:r>
          </a:p>
          <a:p>
            <a:pPr fontAlgn="base"/>
            <a:r>
              <a:rPr lang="pt-BR" sz="1500" dirty="0"/>
              <a:t>Estudos e pesquisas, desenvolvimento de tecnologias alternativas, produção e divulgação de informações e conhecimentos técnicos e científicos que digam respeito às atividades acima </a:t>
            </a:r>
            <a:r>
              <a:rPr lang="pt-BR" sz="1500" dirty="0" smtClean="0"/>
              <a:t>mencionadas.</a:t>
            </a:r>
            <a:endParaRPr lang="pt-BR" sz="1500" dirty="0"/>
          </a:p>
        </p:txBody>
      </p:sp>
      <p:pic>
        <p:nvPicPr>
          <p:cNvPr id="4" name="Picture 97" descr="LOGOSOMEDATUALbrancoSEMFUN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" y="243624"/>
            <a:ext cx="1512168" cy="9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975" y="246439"/>
            <a:ext cx="792088" cy="7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4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2913</Words>
  <Application>Microsoft Office PowerPoint</Application>
  <PresentationFormat>Apresentação na tela (4:3)</PresentationFormat>
  <Paragraphs>367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37" baseType="lpstr">
      <vt:lpstr>Tema do Office</vt:lpstr>
      <vt:lpstr>FORMAS DE DEDUÇÃO FISCAL ATRAVÉS DE DOAÇÕES</vt:lpstr>
      <vt:lpstr>DOADOR BRASILEIRO</vt:lpstr>
      <vt:lpstr>DOAÇÕES FORA DO BRASIL </vt:lpstr>
      <vt:lpstr>DOAÇÕES NO BRASIL</vt:lpstr>
      <vt:lpstr>DOAÇÃO DE EMPRESAS</vt:lpstr>
      <vt:lpstr>CONFIABILIDADE NO 3º SETOR </vt:lpstr>
      <vt:lpstr>ORGANIZAÇÕES DA SOCIEDADE  CIVIL – OSC – LEI 13.204/2015  </vt:lpstr>
      <vt:lpstr> ORGANIZAÇÕES DA SOCIEDADE  CIVIL – OSC – LEI 13.204/2015  </vt:lpstr>
      <vt:lpstr>ORGANIZAÇÕES DA SOCIEDADE  CIVIL – OSC – LEI 13.204/2015  </vt:lpstr>
      <vt:lpstr>ORGANIZAÇÕES DA SOCIEDADE  CIVIL – OSC – LEI 13.204/2015  </vt:lpstr>
      <vt:lpstr>ORGANIZAÇÕES DA SOCIEDADE  CIVIL – OSC – LEI 13.204/2015  </vt:lpstr>
      <vt:lpstr>ORGANIZAÇÕES DA SOCIEDADE  CIVIL – OSC – LEI 13.204/2015  </vt:lpstr>
      <vt:lpstr> ORGANIZAÇÕES DA SOCIEDADE  CIVIL – OSC – LEI 13.204/2015  </vt:lpstr>
      <vt:lpstr>Apresentação do PowerPoint</vt:lpstr>
      <vt:lpstr>ORGANIZAÇÕES DA SOCIEDADE  CIVIL – OSC – LEI 13.204/2015  </vt:lpstr>
      <vt:lpstr>ORGANIZAÇÕES DA SOCIEDADE  CIVIL – OSC – LEI 13.204/2015  </vt:lpstr>
      <vt:lpstr>ORGANIZAÇÕES DA SOCIEDADE  CIVIL – OSC – LEI 13.204/2015  </vt:lpstr>
      <vt:lpstr> RECIBO DE DOAÇÃO  </vt:lpstr>
      <vt:lpstr>ORGANIZAÇÕES DA SOCIEDADE  CIVIL – OSC – LEI 13.204/2015  </vt:lpstr>
      <vt:lpstr>FORMAS DE APURAÇÃO</vt:lpstr>
      <vt:lpstr> </vt:lpstr>
      <vt:lpstr> </vt:lpstr>
      <vt:lpstr>  LEI ROUANET  (Lei 8.313/91)  Lei de Incentivo à Cultura  </vt:lpstr>
      <vt:lpstr>LEI ROUANET  (Lei 8.313/91)   Incentivo à Cultura</vt:lpstr>
      <vt:lpstr> LEI ROUANET  (Lei 8.313/91)   Incentivo à Cultura   </vt:lpstr>
      <vt:lpstr> LEI ROUANET  (Lei 8.313/91)   Incentivo à Cultura   </vt:lpstr>
      <vt:lpstr> Lei de Incentivo ao Esporte Lei nº 11.438/2006  </vt:lpstr>
      <vt:lpstr>Fundos da Criança e do Adolescente Lei nº 9.532/1997 e Decreto n.º 764/1993</vt:lpstr>
      <vt:lpstr>Fundos da Criança e do Adolescente Lei nº 9.532/1997 e Decreto n.º 764/1993</vt:lpstr>
      <vt:lpstr>Lei de Incentivo à Saúde Lei nº 12.715/2012 e Decreto nº 7.921/2013 </vt:lpstr>
      <vt:lpstr>Lei do Audiovisual Lei nº 8.695/93  (Alterada pelas Leis 11.437/06, 12.375/10 e 13.196/15)</vt:lpstr>
      <vt:lpstr>  </vt:lpstr>
      <vt:lpstr>Apresentação do PowerPoint</vt:lpstr>
      <vt:lpstr>Apresentação do PowerPoint</vt:lpstr>
      <vt:lpstr>DICAS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DOCUMENTOS  E LICENÇAS PARA CONSULTÓRIO MÉDICO</dc:title>
  <dc:creator>ADM001</dc:creator>
  <cp:lastModifiedBy>Instituto</cp:lastModifiedBy>
  <cp:revision>98</cp:revision>
  <dcterms:created xsi:type="dcterms:W3CDTF">2016-05-06T12:16:43Z</dcterms:created>
  <dcterms:modified xsi:type="dcterms:W3CDTF">2017-08-23T17:19:19Z</dcterms:modified>
</cp:coreProperties>
</file>