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3"/>
  </p:notesMasterIdLst>
  <p:handoutMasterIdLst>
    <p:handoutMasterId r:id="rId94"/>
  </p:handoutMasterIdLst>
  <p:sldIdLst>
    <p:sldId id="257" r:id="rId2"/>
    <p:sldId id="262" r:id="rId3"/>
    <p:sldId id="259" r:id="rId4"/>
    <p:sldId id="373" r:id="rId5"/>
    <p:sldId id="266" r:id="rId6"/>
    <p:sldId id="267" r:id="rId7"/>
    <p:sldId id="366" r:id="rId8"/>
    <p:sldId id="269" r:id="rId9"/>
    <p:sldId id="271" r:id="rId10"/>
    <p:sldId id="272" r:id="rId11"/>
    <p:sldId id="273" r:id="rId12"/>
    <p:sldId id="274" r:id="rId13"/>
    <p:sldId id="275" r:id="rId14"/>
    <p:sldId id="276" r:id="rId15"/>
    <p:sldId id="377" r:id="rId16"/>
    <p:sldId id="277" r:id="rId17"/>
    <p:sldId id="278" r:id="rId18"/>
    <p:sldId id="279" r:id="rId19"/>
    <p:sldId id="280" r:id="rId20"/>
    <p:sldId id="281" r:id="rId21"/>
    <p:sldId id="367" r:id="rId22"/>
    <p:sldId id="282" r:id="rId23"/>
    <p:sldId id="283" r:id="rId24"/>
    <p:sldId id="346" r:id="rId25"/>
    <p:sldId id="284" r:id="rId26"/>
    <p:sldId id="285" r:id="rId27"/>
    <p:sldId id="342" r:id="rId28"/>
    <p:sldId id="286" r:id="rId29"/>
    <p:sldId id="289" r:id="rId30"/>
    <p:sldId id="288" r:id="rId31"/>
    <p:sldId id="348" r:id="rId32"/>
    <p:sldId id="292" r:id="rId33"/>
    <p:sldId id="293" r:id="rId34"/>
    <p:sldId id="343" r:id="rId35"/>
    <p:sldId id="344" r:id="rId36"/>
    <p:sldId id="296" r:id="rId37"/>
    <p:sldId id="297" r:id="rId38"/>
    <p:sldId id="298" r:id="rId39"/>
    <p:sldId id="299" r:id="rId40"/>
    <p:sldId id="345" r:id="rId41"/>
    <p:sldId id="368" r:id="rId42"/>
    <p:sldId id="300" r:id="rId43"/>
    <p:sldId id="371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47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4" r:id="rId68"/>
    <p:sldId id="325" r:id="rId69"/>
    <p:sldId id="327" r:id="rId70"/>
    <p:sldId id="328" r:id="rId71"/>
    <p:sldId id="329" r:id="rId72"/>
    <p:sldId id="330" r:id="rId73"/>
    <p:sldId id="331" r:id="rId74"/>
    <p:sldId id="332" r:id="rId75"/>
    <p:sldId id="333" r:id="rId76"/>
    <p:sldId id="349" r:id="rId77"/>
    <p:sldId id="375" r:id="rId78"/>
    <p:sldId id="351" r:id="rId79"/>
    <p:sldId id="335" r:id="rId80"/>
    <p:sldId id="336" r:id="rId81"/>
    <p:sldId id="337" r:id="rId82"/>
    <p:sldId id="338" r:id="rId83"/>
    <p:sldId id="379" r:id="rId84"/>
    <p:sldId id="380" r:id="rId85"/>
    <p:sldId id="339" r:id="rId86"/>
    <p:sldId id="340" r:id="rId87"/>
    <p:sldId id="369" r:id="rId88"/>
    <p:sldId id="378" r:id="rId89"/>
    <p:sldId id="341" r:id="rId90"/>
    <p:sldId id="261" r:id="rId91"/>
    <p:sldId id="258" r:id="rId92"/>
  </p:sldIdLst>
  <p:sldSz cx="9144000" cy="6858000" type="screen4x3"/>
  <p:notesSz cx="6797675" cy="9928225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5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5110" autoAdjust="0"/>
  </p:normalViewPr>
  <p:slideViewPr>
    <p:cSldViewPr>
      <p:cViewPr varScale="1">
        <p:scale>
          <a:sx n="48" d="100"/>
          <a:sy n="48" d="100"/>
        </p:scale>
        <p:origin x="-564" y="-96"/>
      </p:cViewPr>
      <p:guideLst>
        <p:guide orient="horz" pos="315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1740" y="13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notesMaster" Target="notesMasters/notesMaster1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2FFFFE-A681-47E4-84DB-6EF5292B5B35}" type="doc">
      <dgm:prSet loTypeId="urn:microsoft.com/office/officeart/2005/8/layout/vList2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t-BR"/>
        </a:p>
      </dgm:t>
    </dgm:pt>
    <dgm:pt modelId="{FB51BC62-FA4F-4792-837F-27E956A8C497}">
      <dgm:prSet custT="1"/>
      <dgm:spPr/>
      <dgm:t>
        <a:bodyPr/>
        <a:lstStyle/>
        <a:p>
          <a:pPr rtl="0"/>
          <a:r>
            <a:rPr lang="pt-BR" sz="2400" b="1" dirty="0" smtClean="0"/>
            <a:t>Disponível no portal do CRCSP – www.crcsp.org.br</a:t>
          </a:r>
          <a:endParaRPr lang="pt-BR" sz="2400" b="1" dirty="0"/>
        </a:p>
      </dgm:t>
    </dgm:pt>
    <dgm:pt modelId="{865A73CC-6466-4D99-9300-EDBC49A905A5}" type="parTrans" cxnId="{5C8BA7FA-F15A-415F-8F07-19D74C90D02D}">
      <dgm:prSet/>
      <dgm:spPr/>
      <dgm:t>
        <a:bodyPr/>
        <a:lstStyle/>
        <a:p>
          <a:endParaRPr lang="pt-BR" sz="1800" b="1"/>
        </a:p>
      </dgm:t>
    </dgm:pt>
    <dgm:pt modelId="{0DEF8383-C2D1-4F78-B759-41E78476474E}" type="sibTrans" cxnId="{5C8BA7FA-F15A-415F-8F07-19D74C90D02D}">
      <dgm:prSet/>
      <dgm:spPr/>
      <dgm:t>
        <a:bodyPr/>
        <a:lstStyle/>
        <a:p>
          <a:endParaRPr lang="pt-BR" sz="1800" b="1"/>
        </a:p>
      </dgm:t>
    </dgm:pt>
    <dgm:pt modelId="{DDDA4F72-A6BB-406E-A88E-7FA3D2B73127}" type="pres">
      <dgm:prSet presAssocID="{922FFFFE-A681-47E4-84DB-6EF5292B5B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EE6F3E1-2DC2-425D-AE38-AA57E3A2670F}" type="pres">
      <dgm:prSet presAssocID="{FB51BC62-FA4F-4792-837F-27E956A8C49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C8BA7FA-F15A-415F-8F07-19D74C90D02D}" srcId="{922FFFFE-A681-47E4-84DB-6EF5292B5B35}" destId="{FB51BC62-FA4F-4792-837F-27E956A8C497}" srcOrd="0" destOrd="0" parTransId="{865A73CC-6466-4D99-9300-EDBC49A905A5}" sibTransId="{0DEF8383-C2D1-4F78-B759-41E78476474E}"/>
    <dgm:cxn modelId="{5787F08B-59FE-40B5-8F72-6485A59754E6}" type="presOf" srcId="{FB51BC62-FA4F-4792-837F-27E956A8C497}" destId="{7EE6F3E1-2DC2-425D-AE38-AA57E3A2670F}" srcOrd="0" destOrd="0" presId="urn:microsoft.com/office/officeart/2005/8/layout/vList2"/>
    <dgm:cxn modelId="{218F64E5-858C-4D3B-A220-784482211ED6}" type="presOf" srcId="{922FFFFE-A681-47E4-84DB-6EF5292B5B35}" destId="{DDDA4F72-A6BB-406E-A88E-7FA3D2B73127}" srcOrd="0" destOrd="0" presId="urn:microsoft.com/office/officeart/2005/8/layout/vList2"/>
    <dgm:cxn modelId="{AEABC5F8-485F-4CB7-BC8C-6A2CCC3BCE8F}" type="presParOf" srcId="{DDDA4F72-A6BB-406E-A88E-7FA3D2B73127}" destId="{7EE6F3E1-2DC2-425D-AE38-AA57E3A2670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16553"/>
            <a:ext cx="6797675" cy="27250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ctr">
              <a:defRPr sz="1200"/>
            </a:lvl1pPr>
          </a:lstStyle>
          <a:p>
            <a:pPr>
              <a:defRPr/>
            </a:pPr>
            <a:r>
              <a:rPr lang="pt-BR" dirty="0"/>
              <a:t>CRCSP - Material exclusivo para uso nas atividades promovidas por este Regional</a:t>
            </a:r>
          </a:p>
        </p:txBody>
      </p:sp>
      <p:sp>
        <p:nvSpPr>
          <p:cNvPr id="7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540814" y="9184593"/>
            <a:ext cx="947072" cy="49739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100"/>
            </a:lvl1pPr>
          </a:lstStyle>
          <a:p>
            <a:pPr>
              <a:defRPr/>
            </a:pPr>
            <a:fld id="{B46A69B5-BE7E-4BBC-9BC6-7AF36F7D9632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61498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955" cy="49575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245" y="0"/>
            <a:ext cx="2945955" cy="49575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pPr>
              <a:defRPr/>
            </a:pPr>
            <a:fld id="{E0068EBD-AAD8-4EBA-A043-FC887035BCD6}" type="datetimeFigureOut">
              <a:rPr lang="pt-BR"/>
              <a:pPr>
                <a:defRPr/>
              </a:pPr>
              <a:t>23/08/2017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pt-BR" noProof="0" dirty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0063" y="4716236"/>
            <a:ext cx="5437550" cy="4466716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30830"/>
            <a:ext cx="2945955" cy="49575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245" y="9430830"/>
            <a:ext cx="2945955" cy="49575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pPr>
              <a:defRPr/>
            </a:pPr>
            <a:fld id="{01223CDD-67C5-4CDF-88F2-A7556760B92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3328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0C70E-51B3-41C9-BC68-0855FC3C621F}" type="datetimeFigureOut">
              <a:rPr lang="pt-BR"/>
              <a:pPr>
                <a:defRPr/>
              </a:pPr>
              <a:t>23/08/2017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DD8E5-2DD7-404D-A308-335B73D2C968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44079828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C736D-617F-437B-99E4-652ADA257C9A}" type="datetimeFigureOut">
              <a:rPr lang="pt-BR"/>
              <a:pPr>
                <a:defRPr/>
              </a:pPr>
              <a:t>23/08/2017</a:t>
            </a:fld>
            <a:endParaRPr lang="pt-BR" dirty="0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 dirty="0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24C15-F599-4626-92A5-33426C656010}" type="slidenum">
              <a:rPr lang="pt-BR" altLang="pt-BR"/>
              <a:pPr>
                <a:defRPr/>
              </a:pPr>
              <a:t>‹nº›</a:t>
            </a:fld>
            <a:endParaRPr lang="pt-BR" altLang="pt-BR" dirty="0"/>
          </a:p>
        </p:txBody>
      </p:sp>
    </p:spTree>
    <p:extLst>
      <p:ext uri="{BB962C8B-B14F-4D97-AF65-F5344CB8AC3E}">
        <p14:creationId xmlns:p14="http://schemas.microsoft.com/office/powerpoint/2010/main" val="3680242101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5992424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783638" y="6562725"/>
            <a:ext cx="360362" cy="28892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" name="Imagem 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095" y="152492"/>
            <a:ext cx="762377" cy="612212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6" r:id="rId3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1.xml"/><Relationship Id="rId2" Type="http://schemas.openxmlformats.org/officeDocument/2006/relationships/hyperlink" Target="http://online.crcsp.org.br/comum/complementares/ouvidoria/ouv_contato.aspx?fase=1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C:\Users\simone\AppData\Local\Microsoft\Windows\INetCache\Content.Outlook\CX7EGZFY\arte_convec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3" y="1700213"/>
            <a:ext cx="5715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200" b="1" i="1" dirty="0" smtClean="0"/>
              <a:t>Experiência Prévia - </a:t>
            </a:r>
            <a:r>
              <a:rPr lang="pt-BR" sz="2200" dirty="0" smtClean="0"/>
              <a:t>A experiência anterior na realização de atividades </a:t>
            </a:r>
            <a:r>
              <a:rPr lang="pt-BR" sz="2200" dirty="0"/>
              <a:t>ou projetos </a:t>
            </a:r>
            <a:r>
              <a:rPr lang="pt-BR" sz="2200" dirty="0" smtClean="0"/>
              <a:t>similares a o da parceria também dever á ser </a:t>
            </a:r>
            <a:r>
              <a:rPr lang="pt-BR" sz="2200" dirty="0"/>
              <a:t>comprovada. Para </a:t>
            </a:r>
            <a:r>
              <a:rPr lang="pt-BR" sz="2200" dirty="0" smtClean="0"/>
              <a:t>facilitar:</a:t>
            </a:r>
            <a:endParaRPr lang="pt-BR" sz="2200" dirty="0"/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- a organização tem </a:t>
            </a:r>
            <a:r>
              <a:rPr lang="pt-BR" sz="2200" b="1" dirty="0" smtClean="0"/>
              <a:t>guardar todos </a:t>
            </a:r>
            <a:r>
              <a:rPr lang="pt-BR" sz="2200" b="1" dirty="0"/>
              <a:t>os comprovantes </a:t>
            </a:r>
            <a:r>
              <a:rPr lang="pt-BR" sz="2200" dirty="0"/>
              <a:t>que </a:t>
            </a:r>
            <a:r>
              <a:rPr lang="pt-BR" sz="2200" dirty="0" smtClean="0"/>
              <a:t>demonstrem que ela já atuou em outros </a:t>
            </a:r>
            <a:r>
              <a:rPr lang="pt-BR" sz="2200" dirty="0"/>
              <a:t>projetos, seja com o poder </a:t>
            </a:r>
            <a:r>
              <a:rPr lang="pt-BR" sz="2200" dirty="0" smtClean="0"/>
              <a:t>público</a:t>
            </a:r>
            <a:r>
              <a:rPr lang="pt-BR" sz="2200" dirty="0"/>
              <a:t>, </a:t>
            </a:r>
            <a:r>
              <a:rPr lang="pt-BR" sz="2200" dirty="0" smtClean="0"/>
              <a:t>com empresas, organismos internacionais </a:t>
            </a:r>
            <a:r>
              <a:rPr lang="pt-BR" sz="2200" dirty="0"/>
              <a:t>ou outros parceiros. </a:t>
            </a:r>
            <a:endParaRPr lang="pt-BR" sz="2200" dirty="0" smtClean="0"/>
          </a:p>
          <a:p>
            <a:pPr algn="just"/>
            <a:endParaRPr lang="pt-BR" sz="2200" dirty="0"/>
          </a:p>
          <a:p>
            <a:pPr algn="just"/>
            <a:r>
              <a:rPr lang="pt-BR" sz="2200" dirty="0" smtClean="0"/>
              <a:t>- relatórios de </a:t>
            </a:r>
            <a:r>
              <a:rPr lang="pt-BR" sz="2200" b="1" dirty="0" smtClean="0"/>
              <a:t>prestações de contas aprovadas</a:t>
            </a:r>
            <a:r>
              <a:rPr lang="pt-BR" sz="2200" dirty="0" smtClean="0"/>
              <a:t>, publicações temáticas.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- relatórios </a:t>
            </a:r>
            <a:r>
              <a:rPr lang="pt-BR" sz="2200" b="1" dirty="0" smtClean="0"/>
              <a:t>anuais </a:t>
            </a:r>
            <a:r>
              <a:rPr lang="pt-BR" sz="2200" b="1" dirty="0"/>
              <a:t>de </a:t>
            </a:r>
            <a:r>
              <a:rPr lang="pt-BR" sz="2200" b="1" dirty="0" smtClean="0"/>
              <a:t>atividades</a:t>
            </a:r>
            <a:r>
              <a:rPr lang="pt-BR" sz="2200" dirty="0" smtClean="0"/>
              <a:t>.</a:t>
            </a:r>
            <a:endParaRPr lang="pt-BR" sz="2200" dirty="0"/>
          </a:p>
        </p:txBody>
      </p:sp>
      <p:sp>
        <p:nvSpPr>
          <p:cNvPr id="5" name="Retângulo 4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ORGANIZAÇÃO DA SOCIEDADE CIVIL (OSC)</a:t>
            </a:r>
          </a:p>
        </p:txBody>
      </p:sp>
    </p:spTree>
    <p:extLst>
      <p:ext uri="{BB962C8B-B14F-4D97-AF65-F5344CB8AC3E}">
        <p14:creationId xmlns:p14="http://schemas.microsoft.com/office/powerpoint/2010/main" val="104743514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i="1" dirty="0"/>
              <a:t>Capacidade </a:t>
            </a:r>
            <a:r>
              <a:rPr lang="pt-BR" sz="2400" b="1" i="1" dirty="0" smtClean="0"/>
              <a:t>Técnica e Operacional - </a:t>
            </a:r>
            <a:r>
              <a:rPr lang="pt-BR" sz="2400" dirty="0"/>
              <a:t>A </a:t>
            </a:r>
            <a:r>
              <a:rPr lang="pt-BR" sz="2400" dirty="0" smtClean="0"/>
              <a:t>organização terá que </a:t>
            </a:r>
            <a:r>
              <a:rPr lang="pt-BR" sz="2400" dirty="0"/>
              <a:t>demonstrar que </a:t>
            </a:r>
            <a:r>
              <a:rPr lang="pt-BR" sz="2400" dirty="0" smtClean="0"/>
              <a:t>detém </a:t>
            </a:r>
            <a:r>
              <a:rPr lang="pt-BR" sz="2400" b="1" dirty="0" smtClean="0"/>
              <a:t>condições para desenvolver as </a:t>
            </a:r>
            <a:r>
              <a:rPr lang="pt-BR" sz="2400" b="1" dirty="0"/>
              <a:t>atividades </a:t>
            </a:r>
            <a:r>
              <a:rPr lang="pt-BR" sz="2400" dirty="0"/>
              <a:t>e </a:t>
            </a:r>
            <a:r>
              <a:rPr lang="pt-BR" sz="2400" dirty="0" smtClean="0"/>
              <a:t>alcançar </a:t>
            </a:r>
            <a:r>
              <a:rPr lang="pt-BR" sz="2400" b="1" dirty="0" smtClean="0"/>
              <a:t>as </a:t>
            </a:r>
            <a:r>
              <a:rPr lang="pt-BR" sz="2400" b="1" dirty="0"/>
              <a:t>metas </a:t>
            </a:r>
            <a:r>
              <a:rPr lang="pt-BR" sz="2400" dirty="0"/>
              <a:t>estabelecidas na parceria. </a:t>
            </a:r>
            <a:endParaRPr lang="pt-BR" sz="2400" dirty="0" smtClean="0"/>
          </a:p>
          <a:p>
            <a:pPr algn="just"/>
            <a:endParaRPr lang="pt-BR" sz="2400" dirty="0"/>
          </a:p>
          <a:p>
            <a:pPr algn="just"/>
            <a:r>
              <a:rPr lang="pt-BR" sz="2400" dirty="0" smtClean="0"/>
              <a:t>Quando </a:t>
            </a:r>
            <a:r>
              <a:rPr lang="pt-BR" sz="2400" b="1" dirty="0" smtClean="0"/>
              <a:t>atuar </a:t>
            </a:r>
            <a:r>
              <a:rPr lang="pt-BR" sz="2400" b="1" dirty="0"/>
              <a:t>em rede</a:t>
            </a:r>
            <a:r>
              <a:rPr lang="pt-BR" sz="2400" dirty="0" smtClean="0"/>
              <a:t>, a </a:t>
            </a:r>
            <a:r>
              <a:rPr lang="pt-BR" sz="2400" b="1" dirty="0" smtClean="0"/>
              <a:t>organização celebrante </a:t>
            </a:r>
            <a:r>
              <a:rPr lang="pt-BR" sz="2400" dirty="0" smtClean="0"/>
              <a:t>ficará responsável também por supervisionar </a:t>
            </a:r>
            <a:r>
              <a:rPr lang="pt-BR" sz="2400" dirty="0"/>
              <a:t>e orientar </a:t>
            </a:r>
            <a:r>
              <a:rPr lang="pt-BR" sz="2400" b="1" dirty="0"/>
              <a:t>as </a:t>
            </a:r>
            <a:r>
              <a:rPr lang="pt-BR" sz="2400" b="1" dirty="0" smtClean="0"/>
              <a:t>demais organizações </a:t>
            </a:r>
            <a:r>
              <a:rPr lang="pt-BR" sz="2400" dirty="0" smtClean="0"/>
              <a:t>que </a:t>
            </a:r>
            <a:r>
              <a:rPr lang="pt-BR" sz="2400" dirty="0"/>
              <a:t>participam </a:t>
            </a:r>
            <a:r>
              <a:rPr lang="pt-BR" sz="2400" dirty="0" smtClean="0"/>
              <a:t>da parceria</a:t>
            </a:r>
            <a:r>
              <a:rPr lang="pt-BR" sz="2400" dirty="0"/>
              <a:t>.</a:t>
            </a:r>
          </a:p>
          <a:p>
            <a:pPr algn="just"/>
            <a:r>
              <a:rPr lang="pt-BR" sz="2400" b="1" i="1" dirty="0" smtClean="0"/>
              <a:t> </a:t>
            </a:r>
            <a:endParaRPr lang="pt-BR" sz="2400" dirty="0"/>
          </a:p>
        </p:txBody>
      </p:sp>
      <p:sp>
        <p:nvSpPr>
          <p:cNvPr id="5" name="Retângulo 4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ORGANIZAÇÃO DA SOCIEDADE CIVIL (OSC)</a:t>
            </a:r>
          </a:p>
        </p:txBody>
      </p:sp>
    </p:spTree>
    <p:extLst>
      <p:ext uri="{BB962C8B-B14F-4D97-AF65-F5344CB8AC3E}">
        <p14:creationId xmlns:p14="http://schemas.microsoft.com/office/powerpoint/2010/main" val="44075900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200" b="1" i="1" dirty="0"/>
              <a:t>Alterações no Estatuto </a:t>
            </a:r>
            <a:r>
              <a:rPr lang="pt-BR" sz="2200" b="1" i="1" dirty="0" smtClean="0"/>
              <a:t>Social - </a:t>
            </a:r>
            <a:r>
              <a:rPr lang="pt-BR" sz="2200" dirty="0" smtClean="0"/>
              <a:t>Para </a:t>
            </a:r>
            <a:r>
              <a:rPr lang="pt-BR" sz="2200" dirty="0"/>
              <a:t>que </a:t>
            </a:r>
            <a:r>
              <a:rPr lang="pt-BR" sz="2200" dirty="0" smtClean="0"/>
              <a:t>uma organização da sociedade </a:t>
            </a:r>
            <a:r>
              <a:rPr lang="pt-BR" sz="2200" dirty="0"/>
              <a:t>civil possa celebrar </a:t>
            </a:r>
            <a:r>
              <a:rPr lang="pt-BR" sz="2200" dirty="0" smtClean="0"/>
              <a:t>parcerias com </a:t>
            </a:r>
            <a:r>
              <a:rPr lang="pt-BR" sz="2200" dirty="0"/>
              <a:t>a </a:t>
            </a:r>
            <a:r>
              <a:rPr lang="pt-BR" sz="2200" dirty="0" smtClean="0"/>
              <a:t>administração pública</a:t>
            </a:r>
            <a:r>
              <a:rPr lang="pt-BR" sz="2200" dirty="0"/>
              <a:t>, o </a:t>
            </a:r>
            <a:r>
              <a:rPr lang="pt-BR" sz="2200" dirty="0" smtClean="0"/>
              <a:t>primeiro </a:t>
            </a:r>
            <a:r>
              <a:rPr lang="pt-BR" sz="2200" dirty="0"/>
              <a:t>requisito e que ela </a:t>
            </a:r>
            <a:r>
              <a:rPr lang="pt-BR" sz="2200" dirty="0" smtClean="0"/>
              <a:t>seja </a:t>
            </a:r>
            <a:r>
              <a:rPr lang="pt-BR" sz="2200" b="1" dirty="0" smtClean="0"/>
              <a:t>sem fins lucrativos </a:t>
            </a:r>
            <a:r>
              <a:rPr lang="pt-BR" sz="2200" dirty="0" smtClean="0"/>
              <a:t>e </a:t>
            </a:r>
            <a:r>
              <a:rPr lang="pt-BR" sz="2200" dirty="0"/>
              <a:t>que seus </a:t>
            </a:r>
            <a:r>
              <a:rPr lang="pt-BR" sz="2200" b="1" dirty="0"/>
              <a:t>recursos sejam aplicados </a:t>
            </a:r>
            <a:r>
              <a:rPr lang="pt-BR" sz="2200" b="1" dirty="0" smtClean="0"/>
              <a:t>nas suas </a:t>
            </a:r>
            <a:r>
              <a:rPr lang="pt-BR" sz="2200" b="1" dirty="0"/>
              <a:t>finalidades</a:t>
            </a:r>
            <a:r>
              <a:rPr lang="pt-BR" sz="2200" b="1" dirty="0" smtClean="0"/>
              <a:t>. </a:t>
            </a:r>
            <a:r>
              <a:rPr lang="pt-BR" sz="2200" dirty="0" smtClean="0"/>
              <a:t>Ainda: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- </a:t>
            </a:r>
            <a:r>
              <a:rPr lang="pt-BR" sz="2200" b="1" dirty="0" smtClean="0"/>
              <a:t>não </a:t>
            </a:r>
            <a:r>
              <a:rPr lang="pt-BR" sz="2200" b="1" dirty="0"/>
              <a:t>distribua entre os seus sócios ou associados</a:t>
            </a:r>
            <a:r>
              <a:rPr lang="pt-BR" sz="2200" dirty="0"/>
              <a:t>, conselheiros, diretores, empregados, doadores ou terceiros eventuais resultados, sobras, excedentes operacionais, brutos ou líquidos, dividendos, isenções de qualquer natureza, participações ou parcelas do seu patrimônio, auferidos mediante o exercício de suas atividades, e que os </a:t>
            </a:r>
            <a:r>
              <a:rPr lang="pt-BR" sz="2200" b="1" dirty="0"/>
              <a:t>aplique integralmente na consecução do respectivo objeto social</a:t>
            </a:r>
            <a:r>
              <a:rPr lang="pt-BR" sz="2200" dirty="0"/>
              <a:t>, de forma imediata ou por meio da constituição de fundo patrimonial ou fundo de </a:t>
            </a:r>
            <a:r>
              <a:rPr lang="pt-BR" sz="2200" dirty="0" smtClean="0"/>
              <a:t>reserva. </a:t>
            </a:r>
            <a:r>
              <a:rPr lang="pt-BR" sz="2200" dirty="0" smtClean="0">
                <a:solidFill>
                  <a:srgbClr val="FF0000"/>
                </a:solidFill>
              </a:rPr>
              <a:t>(Incluído </a:t>
            </a:r>
            <a:r>
              <a:rPr lang="pt-BR" sz="2200" dirty="0">
                <a:solidFill>
                  <a:srgbClr val="FF0000"/>
                </a:solidFill>
              </a:rPr>
              <a:t>pela Lei nº 13.204, de 2015</a:t>
            </a:r>
            <a:r>
              <a:rPr lang="pt-BR" sz="2200" dirty="0" smtClean="0">
                <a:solidFill>
                  <a:srgbClr val="FF0000"/>
                </a:solidFill>
              </a:rPr>
              <a:t>)</a:t>
            </a:r>
            <a:endParaRPr lang="pt-BR" sz="2200" dirty="0">
              <a:solidFill>
                <a:srgbClr val="FF0000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ORGANIZAÇÃO DA SOCIEDADE CIVIL (OSC)</a:t>
            </a:r>
          </a:p>
        </p:txBody>
      </p:sp>
    </p:spTree>
    <p:extLst>
      <p:ext uri="{BB962C8B-B14F-4D97-AF65-F5344CB8AC3E}">
        <p14:creationId xmlns:p14="http://schemas.microsoft.com/office/powerpoint/2010/main" val="14531271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pt-BR" sz="2200" dirty="0" smtClean="0"/>
              <a:t>o </a:t>
            </a:r>
            <a:r>
              <a:rPr lang="pt-BR" sz="2200" dirty="0"/>
              <a:t>estatuto </a:t>
            </a:r>
            <a:r>
              <a:rPr lang="pt-BR" sz="2200" dirty="0" smtClean="0"/>
              <a:t>também deverá indicar </a:t>
            </a:r>
            <a:r>
              <a:rPr lang="pt-BR" sz="2200" dirty="0"/>
              <a:t>que os objetivos da </a:t>
            </a:r>
            <a:r>
              <a:rPr lang="pt-BR" sz="2200" dirty="0" smtClean="0"/>
              <a:t>organização da sociedade civil são voltados a </a:t>
            </a:r>
            <a:r>
              <a:rPr lang="pt-BR" sz="2200" b="1" dirty="0" smtClean="0"/>
              <a:t>“promoção de </a:t>
            </a:r>
            <a:r>
              <a:rPr lang="pt-BR" sz="2200" b="1" dirty="0"/>
              <a:t>atividades e </a:t>
            </a:r>
            <a:r>
              <a:rPr lang="pt-BR" sz="2200" b="1" dirty="0" smtClean="0"/>
              <a:t>finalidades </a:t>
            </a:r>
            <a:r>
              <a:rPr lang="pt-BR" sz="2200" b="1" dirty="0"/>
              <a:t>de </a:t>
            </a:r>
            <a:r>
              <a:rPr lang="pt-BR" sz="2200" b="1" dirty="0" smtClean="0"/>
              <a:t>relevância publica e social</a:t>
            </a:r>
            <a:r>
              <a:rPr lang="pt-BR" sz="2200" b="1" dirty="0"/>
              <a:t>”</a:t>
            </a:r>
            <a:r>
              <a:rPr lang="pt-BR" sz="2200" dirty="0"/>
              <a:t>. </a:t>
            </a:r>
            <a:endParaRPr lang="pt-BR" sz="2200" dirty="0" smtClean="0"/>
          </a:p>
          <a:p>
            <a:pPr marL="342900" indent="-342900" algn="just">
              <a:buFont typeface="Calibri" panose="020F0502020204030204" pitchFamily="34" charset="0"/>
              <a:buChar char="‐"/>
            </a:pPr>
            <a:endParaRPr lang="pt-BR" sz="2200" dirty="0" smtClean="0"/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pt-BR" sz="2200" b="1" dirty="0" smtClean="0"/>
              <a:t>a organização </a:t>
            </a:r>
            <a:r>
              <a:rPr lang="pt-BR" sz="2200" b="1" dirty="0"/>
              <a:t>da sociedade </a:t>
            </a:r>
            <a:r>
              <a:rPr lang="pt-BR" sz="2200" b="1" dirty="0" smtClean="0"/>
              <a:t>civil </a:t>
            </a:r>
            <a:r>
              <a:rPr lang="pt-BR" sz="2200" dirty="0" smtClean="0"/>
              <a:t>também deverá deixar </a:t>
            </a:r>
            <a:r>
              <a:rPr lang="pt-BR" sz="2200" dirty="0"/>
              <a:t>claro que </a:t>
            </a:r>
            <a:r>
              <a:rPr lang="pt-BR" sz="2200" dirty="0" smtClean="0"/>
              <a:t>seu patrimônio, </a:t>
            </a:r>
            <a:r>
              <a:rPr lang="pt-BR" sz="2200" b="1" dirty="0"/>
              <a:t>caso ela </a:t>
            </a:r>
            <a:r>
              <a:rPr lang="pt-BR" sz="2200" b="1" dirty="0" smtClean="0"/>
              <a:t>deixe de </a:t>
            </a:r>
            <a:r>
              <a:rPr lang="pt-BR" sz="2200" b="1" dirty="0"/>
              <a:t>atuar</a:t>
            </a:r>
            <a:r>
              <a:rPr lang="pt-BR" sz="2200" dirty="0" smtClean="0"/>
              <a:t>, será transferido </a:t>
            </a:r>
            <a:r>
              <a:rPr lang="pt-BR" sz="2200" dirty="0"/>
              <a:t>a outra </a:t>
            </a:r>
            <a:r>
              <a:rPr lang="pt-BR" sz="2200" dirty="0" smtClean="0"/>
              <a:t>pessoa jurídica </a:t>
            </a:r>
            <a:r>
              <a:rPr lang="pt-BR" sz="2200" b="1" dirty="0" smtClean="0"/>
              <a:t>de </a:t>
            </a:r>
            <a:r>
              <a:rPr lang="pt-BR" sz="2200" b="1" dirty="0"/>
              <a:t>igual </a:t>
            </a:r>
            <a:r>
              <a:rPr lang="pt-BR" sz="2200" b="1" dirty="0" smtClean="0"/>
              <a:t>natureza </a:t>
            </a:r>
            <a:r>
              <a:rPr lang="pt-BR" sz="2200" dirty="0" smtClean="0"/>
              <a:t>que </a:t>
            </a:r>
            <a:r>
              <a:rPr lang="pt-BR" sz="2200" dirty="0"/>
              <a:t>preencha os </a:t>
            </a:r>
            <a:r>
              <a:rPr lang="pt-BR" sz="2200" b="1" dirty="0"/>
              <a:t>requisitos </a:t>
            </a:r>
            <a:r>
              <a:rPr lang="pt-BR" sz="2200" b="1" dirty="0" smtClean="0"/>
              <a:t>da Lei </a:t>
            </a:r>
            <a:r>
              <a:rPr lang="pt-BR" sz="2200" b="1" dirty="0"/>
              <a:t>13.019/2014</a:t>
            </a:r>
            <a:r>
              <a:rPr lang="pt-BR" sz="2200" dirty="0"/>
              <a:t> e cujo objeto social seja</a:t>
            </a:r>
            <a:r>
              <a:rPr lang="pt-BR" sz="2200" dirty="0" smtClean="0"/>
              <a:t>, </a:t>
            </a:r>
            <a:r>
              <a:rPr lang="pt-BR" sz="2200" b="1" dirty="0" smtClean="0"/>
              <a:t>preferencialmente</a:t>
            </a:r>
            <a:r>
              <a:rPr lang="pt-BR" sz="2200" b="1" dirty="0"/>
              <a:t>, o mesmo da entidade extinta</a:t>
            </a:r>
            <a:r>
              <a:rPr lang="pt-BR" sz="2200" dirty="0" smtClean="0"/>
              <a:t>. 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endParaRPr lang="pt-BR" sz="2200" dirty="0"/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pt-BR" sz="2200" dirty="0" smtClean="0"/>
              <a:t>as </a:t>
            </a:r>
            <a:r>
              <a:rPr lang="pt-BR" sz="2200" dirty="0"/>
              <a:t>sociedades </a:t>
            </a:r>
            <a:r>
              <a:rPr lang="pt-BR" sz="2200" b="1" dirty="0"/>
              <a:t>cooperativas</a:t>
            </a:r>
            <a:r>
              <a:rPr lang="pt-BR" sz="2200" dirty="0"/>
              <a:t> e as </a:t>
            </a:r>
            <a:r>
              <a:rPr lang="pt-BR" sz="2200" dirty="0" smtClean="0"/>
              <a:t>organizações </a:t>
            </a:r>
            <a:r>
              <a:rPr lang="pt-BR" sz="2200" b="1" dirty="0" smtClean="0"/>
              <a:t>religiosas</a:t>
            </a:r>
            <a:r>
              <a:rPr lang="pt-BR" sz="2200" dirty="0" smtClean="0"/>
              <a:t> deverão </a:t>
            </a:r>
            <a:r>
              <a:rPr lang="pt-BR" sz="2200" b="1" dirty="0" smtClean="0"/>
              <a:t>respeitar as suas legislações </a:t>
            </a:r>
            <a:r>
              <a:rPr lang="pt-BR" sz="2200" dirty="0" smtClean="0"/>
              <a:t>próprias para </a:t>
            </a:r>
            <a:r>
              <a:rPr lang="pt-BR" sz="2200" b="1" dirty="0" smtClean="0"/>
              <a:t>adaptar seus </a:t>
            </a:r>
            <a:r>
              <a:rPr lang="pt-BR" sz="2200" b="1" dirty="0"/>
              <a:t>estatutos </a:t>
            </a:r>
            <a:r>
              <a:rPr lang="pt-BR" sz="2200" b="1" dirty="0" smtClean="0"/>
              <a:t>sociais.</a:t>
            </a:r>
            <a:endParaRPr lang="pt-BR" sz="2200" b="1" dirty="0"/>
          </a:p>
        </p:txBody>
      </p:sp>
      <p:sp>
        <p:nvSpPr>
          <p:cNvPr id="5" name="Retângulo 4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ORGANIZAÇÃO DA SOCIEDADE CIVIL (OSC)</a:t>
            </a:r>
          </a:p>
        </p:txBody>
      </p:sp>
    </p:spTree>
    <p:extLst>
      <p:ext uri="{BB962C8B-B14F-4D97-AF65-F5344CB8AC3E}">
        <p14:creationId xmlns:p14="http://schemas.microsoft.com/office/powerpoint/2010/main" val="27570923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pt-BR" sz="2400" dirty="0" smtClean="0"/>
              <a:t>a lei </a:t>
            </a:r>
            <a:r>
              <a:rPr lang="pt-BR" sz="2400" dirty="0"/>
              <a:t>determina que haja </a:t>
            </a:r>
            <a:r>
              <a:rPr lang="pt-BR" sz="2400" dirty="0" smtClean="0"/>
              <a:t>escrituração de </a:t>
            </a:r>
            <a:r>
              <a:rPr lang="pt-BR" sz="2400" dirty="0"/>
              <a:t>acordo com os </a:t>
            </a:r>
            <a:r>
              <a:rPr lang="pt-BR" sz="2400" b="1" dirty="0" smtClean="0"/>
              <a:t>princípios fundamentais </a:t>
            </a:r>
            <a:r>
              <a:rPr lang="pt-BR" sz="2400" b="1" dirty="0"/>
              <a:t>de contabilidade</a:t>
            </a:r>
            <a:r>
              <a:rPr lang="pt-BR" sz="2400" dirty="0"/>
              <a:t> e com as </a:t>
            </a:r>
            <a:r>
              <a:rPr lang="pt-BR" sz="2400" b="1" dirty="0"/>
              <a:t>Normas Brasileiras </a:t>
            </a:r>
            <a:r>
              <a:rPr lang="pt-BR" sz="2400" b="1" dirty="0" smtClean="0"/>
              <a:t>de Contabilidade</a:t>
            </a:r>
            <a:r>
              <a:rPr lang="pt-BR" sz="2400" dirty="0"/>
              <a:t>. Esses </a:t>
            </a:r>
            <a:r>
              <a:rPr lang="pt-BR" sz="2400" dirty="0" smtClean="0"/>
              <a:t>documentos deverão estar </a:t>
            </a:r>
            <a:r>
              <a:rPr lang="pt-BR" sz="2400" b="1" dirty="0" smtClean="0"/>
              <a:t>disponíveis para consulta </a:t>
            </a:r>
            <a:r>
              <a:rPr lang="pt-BR" sz="2400" dirty="0" smtClean="0"/>
              <a:t>de </a:t>
            </a:r>
            <a:r>
              <a:rPr lang="pt-BR" sz="2400" dirty="0"/>
              <a:t>qualquer </a:t>
            </a:r>
            <a:r>
              <a:rPr lang="pt-BR" sz="2400" dirty="0" smtClean="0"/>
              <a:t>cidadã ou cidadão</a:t>
            </a:r>
            <a:r>
              <a:rPr lang="pt-BR" sz="2400" dirty="0"/>
              <a:t>.</a:t>
            </a:r>
          </a:p>
        </p:txBody>
      </p:sp>
      <p:sp>
        <p:nvSpPr>
          <p:cNvPr id="5" name="Retângulo 4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ORGANIZAÇÃO DA SOCIEDADE CIVIL (OSC)</a:t>
            </a:r>
          </a:p>
        </p:txBody>
      </p:sp>
    </p:spTree>
    <p:extLst>
      <p:ext uri="{BB962C8B-B14F-4D97-AF65-F5344CB8AC3E}">
        <p14:creationId xmlns:p14="http://schemas.microsoft.com/office/powerpoint/2010/main" val="5602756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ChangeArrowheads="1"/>
          </p:cNvSpPr>
          <p:nvPr/>
        </p:nvSpPr>
        <p:spPr bwMode="auto">
          <a:xfrm>
            <a:off x="251520" y="1988840"/>
            <a:ext cx="864096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pt-BR" altLang="pt-BR" sz="2000" b="1" dirty="0">
                <a:ea typeface="Calibri" panose="020F0502020204030204" pitchFamily="34" charset="0"/>
                <a:cs typeface="Calibri" panose="020F0502020204030204" pitchFamily="34" charset="0"/>
              </a:rPr>
              <a:t>Missão: aperfeiçoar o ambiente jurídico </a:t>
            </a:r>
            <a:r>
              <a:rPr lang="pt-BR" altLang="pt-BR" sz="2000" b="1" dirty="0" smtClean="0">
                <a:ea typeface="Calibri" panose="020F0502020204030204" pitchFamily="34" charset="0"/>
                <a:cs typeface="Calibri" panose="020F0502020204030204" pitchFamily="34" charset="0"/>
              </a:rPr>
              <a:t>e institucional relacionado às </a:t>
            </a:r>
            <a:r>
              <a:rPr lang="pt-BR" altLang="pt-BR" sz="2000" b="1" dirty="0">
                <a:ea typeface="Calibri" panose="020F0502020204030204" pitchFamily="34" charset="0"/>
                <a:cs typeface="Calibri" panose="020F0502020204030204" pitchFamily="34" charset="0"/>
              </a:rPr>
              <a:t>organizações da sociedade civil e suas  relações de parceria com o Estado</a:t>
            </a:r>
            <a:r>
              <a:rPr lang="pt-BR" altLang="pt-BR" sz="2000" b="1" i="1" dirty="0"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pt-BR" altLang="pt-BR" sz="2000" b="1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object 4"/>
          <p:cNvSpPr>
            <a:spLocks/>
          </p:cNvSpPr>
          <p:nvPr/>
        </p:nvSpPr>
        <p:spPr bwMode="auto">
          <a:xfrm>
            <a:off x="3426395" y="3140099"/>
            <a:ext cx="2322513" cy="3097213"/>
          </a:xfrm>
          <a:custGeom>
            <a:avLst/>
            <a:gdLst>
              <a:gd name="T0" fmla="*/ 0 w 2323465"/>
              <a:gd name="T1" fmla="*/ 0 h 3096895"/>
              <a:gd name="T2" fmla="*/ 0 w 2323465"/>
              <a:gd name="T3" fmla="*/ 3102072 h 3096895"/>
              <a:gd name="T4" fmla="*/ 2306389 w 2323465"/>
              <a:gd name="T5" fmla="*/ 2481718 h 3096895"/>
              <a:gd name="T6" fmla="*/ 2306389 w 2323465"/>
              <a:gd name="T7" fmla="*/ 620403 h 3096895"/>
              <a:gd name="T8" fmla="*/ 0 w 2323465"/>
              <a:gd name="T9" fmla="*/ 0 h 30968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3465" h="3096895">
                <a:moveTo>
                  <a:pt x="0" y="0"/>
                </a:moveTo>
                <a:lnTo>
                  <a:pt x="0" y="3096348"/>
                </a:lnTo>
                <a:lnTo>
                  <a:pt x="2323465" y="2477134"/>
                </a:lnTo>
                <a:lnTo>
                  <a:pt x="2323465" y="619251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4" name="object 5"/>
          <p:cNvSpPr txBox="1">
            <a:spLocks noChangeArrowheads="1"/>
          </p:cNvSpPr>
          <p:nvPr/>
        </p:nvSpPr>
        <p:spPr bwMode="auto">
          <a:xfrm>
            <a:off x="3693095" y="4056087"/>
            <a:ext cx="1789113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508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2425"/>
              </a:lnSpc>
              <a:spcBef>
                <a:spcPts val="38"/>
              </a:spcBef>
              <a:buFontTx/>
              <a:buNone/>
            </a:pPr>
            <a:r>
              <a:rPr lang="pt-BR" altLang="pt-BR" sz="2200" b="1" dirty="0">
                <a:solidFill>
                  <a:srgbClr val="FFFF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Fortalecimento  institucional e</a:t>
            </a:r>
            <a:endParaRPr lang="pt-BR" altLang="pt-BR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ts val="2250"/>
              </a:lnSpc>
              <a:spcBef>
                <a:spcPct val="0"/>
              </a:spcBef>
              <a:buFontTx/>
              <a:buNone/>
            </a:pPr>
            <a:r>
              <a:rPr lang="pt-BR" altLang="pt-BR" sz="2200" b="1" dirty="0">
                <a:solidFill>
                  <a:srgbClr val="FFFF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valorização das</a:t>
            </a:r>
            <a:endParaRPr lang="pt-BR" altLang="pt-BR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ts val="2525"/>
              </a:lnSpc>
              <a:spcBef>
                <a:spcPct val="0"/>
              </a:spcBef>
              <a:buFontTx/>
              <a:buNone/>
            </a:pPr>
            <a:r>
              <a:rPr lang="pt-BR" altLang="pt-BR" sz="2200" b="1" dirty="0">
                <a:solidFill>
                  <a:srgbClr val="FFFF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OSCs</a:t>
            </a:r>
            <a:endParaRPr lang="pt-BR" altLang="pt-BR" sz="22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object 6"/>
          <p:cNvSpPr>
            <a:spLocks/>
          </p:cNvSpPr>
          <p:nvPr/>
        </p:nvSpPr>
        <p:spPr bwMode="auto">
          <a:xfrm>
            <a:off x="1056258" y="3140099"/>
            <a:ext cx="2339975" cy="3097213"/>
          </a:xfrm>
          <a:custGeom>
            <a:avLst/>
            <a:gdLst>
              <a:gd name="T0" fmla="*/ 0 w 2339340"/>
              <a:gd name="T1" fmla="*/ 0 h 3096895"/>
              <a:gd name="T2" fmla="*/ 0 w 2339340"/>
              <a:gd name="T3" fmla="*/ 3102072 h 3096895"/>
              <a:gd name="T4" fmla="*/ 2350746 w 2339340"/>
              <a:gd name="T5" fmla="*/ 2481718 h 3096895"/>
              <a:gd name="T6" fmla="*/ 2350746 w 2339340"/>
              <a:gd name="T7" fmla="*/ 620403 h 3096895"/>
              <a:gd name="T8" fmla="*/ 0 w 2339340"/>
              <a:gd name="T9" fmla="*/ 0 h 30968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39340" h="3096895">
                <a:moveTo>
                  <a:pt x="0" y="0"/>
                </a:moveTo>
                <a:lnTo>
                  <a:pt x="0" y="3096348"/>
                </a:lnTo>
                <a:lnTo>
                  <a:pt x="2339289" y="2477134"/>
                </a:lnTo>
                <a:lnTo>
                  <a:pt x="2339289" y="619251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6" name="object 7"/>
          <p:cNvSpPr txBox="1">
            <a:spLocks noChangeArrowheads="1"/>
          </p:cNvSpPr>
          <p:nvPr/>
        </p:nvSpPr>
        <p:spPr bwMode="auto">
          <a:xfrm>
            <a:off x="1207070" y="4056087"/>
            <a:ext cx="2036763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508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2425"/>
              </a:lnSpc>
              <a:spcBef>
                <a:spcPts val="38"/>
              </a:spcBef>
              <a:buFontTx/>
              <a:buNone/>
            </a:pPr>
            <a:r>
              <a:rPr lang="pt-BR" altLang="pt-BR" sz="2200" b="1" dirty="0">
                <a:solidFill>
                  <a:srgbClr val="FFFF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Ambiente estável  e sadio que gere</a:t>
            </a:r>
            <a:endParaRPr lang="pt-BR" altLang="pt-BR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ts val="2250"/>
              </a:lnSpc>
              <a:spcBef>
                <a:spcPct val="0"/>
              </a:spcBef>
              <a:buFontTx/>
              <a:buNone/>
            </a:pPr>
            <a:r>
              <a:rPr lang="pt-BR" altLang="pt-BR" sz="2200" b="1" dirty="0">
                <a:solidFill>
                  <a:srgbClr val="FFFF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segurança</a:t>
            </a:r>
            <a:endParaRPr lang="pt-BR" altLang="pt-BR" sz="2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ts val="2525"/>
              </a:lnSpc>
              <a:spcBef>
                <a:spcPct val="0"/>
              </a:spcBef>
              <a:buFontTx/>
              <a:buNone/>
            </a:pPr>
            <a:r>
              <a:rPr lang="pt-BR" altLang="pt-BR" sz="2200" b="1" dirty="0">
                <a:solidFill>
                  <a:srgbClr val="FFFF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jurídica</a:t>
            </a:r>
            <a:endParaRPr lang="pt-BR" altLang="pt-BR" sz="22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bject 8"/>
          <p:cNvSpPr>
            <a:spLocks/>
          </p:cNvSpPr>
          <p:nvPr/>
        </p:nvSpPr>
        <p:spPr bwMode="auto">
          <a:xfrm>
            <a:off x="5809233" y="3140099"/>
            <a:ext cx="2533650" cy="3097213"/>
          </a:xfrm>
          <a:custGeom>
            <a:avLst/>
            <a:gdLst>
              <a:gd name="T0" fmla="*/ 0 w 2534284"/>
              <a:gd name="T1" fmla="*/ 0 h 3096895"/>
              <a:gd name="T2" fmla="*/ 0 w 2534284"/>
              <a:gd name="T3" fmla="*/ 3102072 h 3096895"/>
              <a:gd name="T4" fmla="*/ 2522770 w 2534284"/>
              <a:gd name="T5" fmla="*/ 2481718 h 3096895"/>
              <a:gd name="T6" fmla="*/ 2522770 w 2534284"/>
              <a:gd name="T7" fmla="*/ 620403 h 3096895"/>
              <a:gd name="T8" fmla="*/ 0 w 2534284"/>
              <a:gd name="T9" fmla="*/ 0 h 30968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34284" h="3096895">
                <a:moveTo>
                  <a:pt x="0" y="0"/>
                </a:moveTo>
                <a:lnTo>
                  <a:pt x="0" y="3096348"/>
                </a:lnTo>
                <a:lnTo>
                  <a:pt x="2534157" y="2477134"/>
                </a:lnTo>
                <a:lnTo>
                  <a:pt x="2534157" y="619251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8" name="object 9"/>
          <p:cNvSpPr txBox="1">
            <a:spLocks noChangeArrowheads="1"/>
          </p:cNvSpPr>
          <p:nvPr/>
        </p:nvSpPr>
        <p:spPr bwMode="auto">
          <a:xfrm>
            <a:off x="6012160" y="3902099"/>
            <a:ext cx="199072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2000"/>
              </a:lnSpc>
              <a:spcBef>
                <a:spcPct val="0"/>
              </a:spcBef>
              <a:buFontTx/>
              <a:buNone/>
            </a:pPr>
            <a:r>
              <a:rPr lang="pt-BR" altLang="pt-BR" sz="2200" b="1" dirty="0">
                <a:solidFill>
                  <a:srgbClr val="FFFF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Transparência na  aplicação dos  recursos e  efetividade nas  parcerias</a:t>
            </a:r>
            <a:endParaRPr lang="pt-BR" altLang="pt-BR" sz="22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251521" y="1268760"/>
            <a:ext cx="8640960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marL="264160" algn="ctr">
              <a:defRPr/>
            </a:pPr>
            <a:r>
              <a:rPr lang="pt-BR" sz="2400" spc="-5" dirty="0"/>
              <a:t>Marco Regulatório das Organizações da Sociedade Civil</a:t>
            </a:r>
          </a:p>
        </p:txBody>
      </p:sp>
    </p:spTree>
    <p:extLst>
      <p:ext uri="{BB962C8B-B14F-4D97-AF65-F5344CB8AC3E}">
        <p14:creationId xmlns:p14="http://schemas.microsoft.com/office/powerpoint/2010/main" val="1697158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i="1" dirty="0" smtClean="0"/>
              <a:t>Regularidade </a:t>
            </a:r>
            <a:r>
              <a:rPr lang="pt-BR" sz="2400" b="1" i="1" dirty="0"/>
              <a:t>Jurídica e </a:t>
            </a:r>
            <a:r>
              <a:rPr lang="pt-BR" sz="2400" b="1" i="1" dirty="0" smtClean="0"/>
              <a:t>Fiscal – </a:t>
            </a:r>
            <a:r>
              <a:rPr lang="pt-BR" sz="2400" dirty="0" smtClean="0"/>
              <a:t>Para que a organização da  sociedade civil </a:t>
            </a:r>
            <a:r>
              <a:rPr lang="pt-BR" sz="2400" b="1" dirty="0" smtClean="0"/>
              <a:t>possa </a:t>
            </a:r>
            <a:r>
              <a:rPr lang="pt-BR" sz="2400" b="1" dirty="0"/>
              <a:t>celebrar uma </a:t>
            </a:r>
            <a:r>
              <a:rPr lang="pt-BR" sz="2400" b="1" dirty="0" smtClean="0"/>
              <a:t>parceria </a:t>
            </a:r>
            <a:r>
              <a:rPr lang="pt-BR" sz="2400" dirty="0" smtClean="0"/>
              <a:t>será obrigatório a comprovação de </a:t>
            </a:r>
            <a:r>
              <a:rPr lang="pt-BR" sz="2400" dirty="0"/>
              <a:t>sua </a:t>
            </a:r>
            <a:r>
              <a:rPr lang="pt-BR" sz="2400" b="1" dirty="0" smtClean="0"/>
              <a:t>regularidade jurídica e </a:t>
            </a:r>
            <a:r>
              <a:rPr lang="pt-BR" sz="2400" b="1" dirty="0"/>
              <a:t>fiscal</a:t>
            </a:r>
            <a:r>
              <a:rPr lang="pt-BR" sz="2400" dirty="0" smtClean="0"/>
              <a:t>.</a:t>
            </a:r>
          </a:p>
          <a:p>
            <a:pPr algn="just"/>
            <a:endParaRPr lang="pt-BR" sz="2400" dirty="0"/>
          </a:p>
          <a:p>
            <a:pPr marL="342900" indent="-342900" algn="just">
              <a:buFontTx/>
              <a:buChar char="-"/>
            </a:pPr>
            <a:r>
              <a:rPr lang="pt-BR" sz="2400" dirty="0" smtClean="0"/>
              <a:t>o seu </a:t>
            </a:r>
            <a:r>
              <a:rPr lang="pt-BR" sz="2400" b="1" dirty="0" smtClean="0"/>
              <a:t>Estatuto Social </a:t>
            </a:r>
            <a:r>
              <a:rPr lang="pt-BR" sz="2400" dirty="0" smtClean="0"/>
              <a:t>e todas as </a:t>
            </a:r>
            <a:r>
              <a:rPr lang="pt-BR" sz="2400" b="1" dirty="0" smtClean="0"/>
              <a:t>suas alterações estejam  </a:t>
            </a:r>
            <a:r>
              <a:rPr lang="pt-BR" sz="2400" b="1" dirty="0"/>
              <a:t>registradas  no </a:t>
            </a:r>
            <a:r>
              <a:rPr lang="pt-BR" sz="2400" b="1" dirty="0" smtClean="0"/>
              <a:t>Cartório de Registro  </a:t>
            </a:r>
            <a:r>
              <a:rPr lang="pt-BR" sz="2400" b="1" dirty="0"/>
              <a:t>de  Pessoas </a:t>
            </a:r>
            <a:r>
              <a:rPr lang="pt-BR" sz="2400" b="1" dirty="0" smtClean="0"/>
              <a:t>Jurídicas</a:t>
            </a:r>
            <a:r>
              <a:rPr lang="pt-BR" sz="2400" dirty="0" smtClean="0"/>
              <a:t>.</a:t>
            </a:r>
          </a:p>
          <a:p>
            <a:pPr marL="342900" indent="-342900" algn="just">
              <a:buFontTx/>
              <a:buChar char="-"/>
            </a:pPr>
            <a:endParaRPr lang="pt-BR" sz="2400" dirty="0" smtClean="0"/>
          </a:p>
          <a:p>
            <a:pPr marL="342900" indent="-342900" algn="just">
              <a:buFontTx/>
              <a:buChar char="-"/>
            </a:pPr>
            <a:r>
              <a:rPr lang="pt-BR" sz="2400" dirty="0"/>
              <a:t>m</a:t>
            </a:r>
            <a:r>
              <a:rPr lang="pt-BR" sz="2400" dirty="0" smtClean="0"/>
              <a:t>anter os dados </a:t>
            </a:r>
            <a:r>
              <a:rPr lang="pt-BR" sz="2400" b="1" dirty="0" smtClean="0"/>
              <a:t>cadastrais no CNPJ atualizados</a:t>
            </a:r>
            <a:r>
              <a:rPr lang="pt-BR" sz="2400" dirty="0"/>
              <a:t>, </a:t>
            </a:r>
            <a:r>
              <a:rPr lang="pt-BR" sz="2400" dirty="0" smtClean="0"/>
              <a:t>especialmente </a:t>
            </a:r>
            <a:r>
              <a:rPr lang="pt-BR" sz="2400" dirty="0"/>
              <a:t>em </a:t>
            </a:r>
            <a:r>
              <a:rPr lang="pt-BR" sz="2400" dirty="0" smtClean="0"/>
              <a:t>relação ao endereço e os </a:t>
            </a:r>
            <a:r>
              <a:rPr lang="pt-BR" sz="2400" b="1" dirty="0" smtClean="0"/>
              <a:t>códigos de atividades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5" name="Retângulo 4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ORGANIZAÇÃO DA SOCIEDADE CIVIL (OSC)</a:t>
            </a:r>
          </a:p>
        </p:txBody>
      </p:sp>
    </p:spTree>
    <p:extLst>
      <p:ext uri="{BB962C8B-B14F-4D97-AF65-F5344CB8AC3E}">
        <p14:creationId xmlns:p14="http://schemas.microsoft.com/office/powerpoint/2010/main" val="30953277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pt-BR" sz="2400" dirty="0" smtClean="0"/>
              <a:t>apresentar as </a:t>
            </a:r>
            <a:r>
              <a:rPr lang="pt-BR" sz="2400" b="1" dirty="0" smtClean="0"/>
              <a:t>certidões previstas  </a:t>
            </a:r>
            <a:r>
              <a:rPr lang="pt-BR" sz="2400" dirty="0"/>
              <a:t>na </a:t>
            </a:r>
            <a:r>
              <a:rPr lang="pt-BR" sz="2400" dirty="0" smtClean="0"/>
              <a:t>regulamentação da  </a:t>
            </a:r>
            <a:r>
              <a:rPr lang="pt-BR" sz="2400" dirty="0"/>
              <a:t>lei.  As </a:t>
            </a:r>
            <a:r>
              <a:rPr lang="pt-BR" sz="2400" dirty="0" smtClean="0"/>
              <a:t>Certidões </a:t>
            </a:r>
            <a:r>
              <a:rPr lang="pt-BR" sz="2400" b="1" dirty="0" smtClean="0"/>
              <a:t>deverão </a:t>
            </a:r>
            <a:r>
              <a:rPr lang="pt-BR" sz="2400" b="1" dirty="0"/>
              <a:t>estar sempre atualizadas</a:t>
            </a:r>
            <a:r>
              <a:rPr lang="pt-BR" sz="2400" dirty="0"/>
              <a:t>, pois podem ser exigidas a qualquer momento</a:t>
            </a:r>
            <a:r>
              <a:rPr lang="pt-BR" sz="2400" dirty="0" smtClean="0"/>
              <a:t>. </a:t>
            </a:r>
          </a:p>
          <a:p>
            <a:pPr marL="342900" indent="-342900" algn="just">
              <a:buFontTx/>
              <a:buChar char="-"/>
            </a:pPr>
            <a:endParaRPr lang="pt-BR" sz="2400" dirty="0"/>
          </a:p>
          <a:p>
            <a:pPr algn="just"/>
            <a:r>
              <a:rPr lang="pt-BR" sz="2400" dirty="0" smtClean="0"/>
              <a:t>Se </a:t>
            </a:r>
            <a:r>
              <a:rPr lang="pt-BR" sz="2400" dirty="0"/>
              <a:t>a </a:t>
            </a:r>
            <a:r>
              <a:rPr lang="pt-BR" sz="2400" dirty="0" smtClean="0"/>
              <a:t>proposta </a:t>
            </a:r>
            <a:r>
              <a:rPr lang="pt-BR" sz="2400" dirty="0"/>
              <a:t>de </a:t>
            </a:r>
            <a:r>
              <a:rPr lang="pt-BR" sz="2400" dirty="0" smtClean="0"/>
              <a:t>uma organização é pela atuação </a:t>
            </a:r>
            <a:r>
              <a:rPr lang="pt-BR" sz="2400" b="1" dirty="0" smtClean="0"/>
              <a:t>em </a:t>
            </a:r>
            <a:r>
              <a:rPr lang="pt-BR" sz="2400" b="1" dirty="0"/>
              <a:t>rede</a:t>
            </a:r>
            <a:r>
              <a:rPr lang="pt-BR" sz="2400" dirty="0"/>
              <a:t>, </a:t>
            </a:r>
            <a:r>
              <a:rPr lang="pt-BR" sz="2400" dirty="0" smtClean="0"/>
              <a:t>todas </a:t>
            </a:r>
            <a:r>
              <a:rPr lang="pt-BR" sz="2400" dirty="0"/>
              <a:t>as </a:t>
            </a:r>
            <a:r>
              <a:rPr lang="pt-BR" sz="2400" dirty="0" smtClean="0"/>
              <a:t>organizações participantes também devem manter </a:t>
            </a:r>
            <a:r>
              <a:rPr lang="pt-BR" sz="2400" dirty="0"/>
              <a:t>a </a:t>
            </a:r>
            <a:r>
              <a:rPr lang="pt-BR" sz="2400" b="1" dirty="0"/>
              <a:t>sua regularidade </a:t>
            </a:r>
            <a:r>
              <a:rPr lang="pt-BR" sz="2400" b="1" dirty="0" smtClean="0"/>
              <a:t>jurídica e </a:t>
            </a:r>
            <a:r>
              <a:rPr lang="pt-BR" sz="2400" b="1" dirty="0"/>
              <a:t>fiscal</a:t>
            </a:r>
            <a:r>
              <a:rPr lang="pt-BR" sz="2400" dirty="0"/>
              <a:t>, </a:t>
            </a:r>
            <a:r>
              <a:rPr lang="pt-BR" sz="2400" dirty="0" smtClean="0"/>
              <a:t>que são apresentadas </a:t>
            </a:r>
            <a:r>
              <a:rPr lang="pt-BR" sz="2400" dirty="0"/>
              <a:t>a celebrante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5" name="Retângulo 4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ORGANIZAÇÃO DA SOCIEDADE CIVIL (OSC)</a:t>
            </a:r>
          </a:p>
        </p:txBody>
      </p:sp>
    </p:spTree>
    <p:extLst>
      <p:ext uri="{BB962C8B-B14F-4D97-AF65-F5344CB8AC3E}">
        <p14:creationId xmlns:p14="http://schemas.microsoft.com/office/powerpoint/2010/main" val="16488263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359024" y="257623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i="1" dirty="0" smtClean="0"/>
              <a:t>Impedimentos </a:t>
            </a:r>
            <a:r>
              <a:rPr lang="pt-BR" sz="2400" b="1" i="1" dirty="0"/>
              <a:t>e </a:t>
            </a:r>
            <a:r>
              <a:rPr lang="pt-BR" sz="2400" b="1" i="1" dirty="0" smtClean="0"/>
              <a:t>Restrições</a:t>
            </a:r>
            <a:r>
              <a:rPr lang="pt-BR" sz="2400" dirty="0" smtClean="0"/>
              <a:t>:</a:t>
            </a:r>
          </a:p>
          <a:p>
            <a:pPr marL="342900" indent="-342900" algn="just">
              <a:buFontTx/>
              <a:buChar char="-"/>
            </a:pPr>
            <a:endParaRPr lang="pt-BR" sz="2400" dirty="0"/>
          </a:p>
          <a:p>
            <a:pPr marL="342900" indent="-342900" algn="just">
              <a:buFontTx/>
              <a:buChar char="-"/>
            </a:pPr>
            <a:r>
              <a:rPr lang="pt-BR" sz="2400" b="1" dirty="0" smtClean="0"/>
              <a:t>Contas </a:t>
            </a:r>
            <a:r>
              <a:rPr lang="pt-BR" sz="2400" b="1" dirty="0"/>
              <a:t>rejeitadas </a:t>
            </a:r>
            <a:r>
              <a:rPr lang="pt-BR" sz="2400" dirty="0"/>
              <a:t>pela administração pública </a:t>
            </a:r>
            <a:r>
              <a:rPr lang="pt-BR" sz="2400" b="1" dirty="0"/>
              <a:t>nos últimos 5 (cinco) </a:t>
            </a:r>
            <a:r>
              <a:rPr lang="pt-BR" sz="2400" b="1" dirty="0" smtClean="0"/>
              <a:t>anos</a:t>
            </a:r>
            <a:r>
              <a:rPr lang="pt-BR" sz="2400" dirty="0" smtClean="0"/>
              <a:t>. </a:t>
            </a:r>
          </a:p>
          <a:p>
            <a:pPr marL="342900" indent="-342900" algn="just">
              <a:buFontTx/>
              <a:buChar char="-"/>
            </a:pPr>
            <a:endParaRPr lang="pt-BR" sz="2400" dirty="0"/>
          </a:p>
          <a:p>
            <a:pPr marL="342900" indent="-342900" algn="just">
              <a:buFontTx/>
              <a:buChar char="-"/>
            </a:pPr>
            <a:r>
              <a:rPr lang="pt-BR" sz="2400" b="1" dirty="0" smtClean="0"/>
              <a:t>Contas </a:t>
            </a:r>
            <a:r>
              <a:rPr lang="pt-BR" sz="2400" b="1" dirty="0"/>
              <a:t>julgadas irregulares ou rejeitadas</a:t>
            </a:r>
            <a:r>
              <a:rPr lang="pt-BR" sz="2400" dirty="0"/>
              <a:t> por qualquer Tribunal ou Conselho de Contas, em decisão irrecorrível, nos últimos </a:t>
            </a:r>
            <a:r>
              <a:rPr lang="pt-BR" sz="2400" b="1" dirty="0"/>
              <a:t>8 (oito) </a:t>
            </a:r>
            <a:r>
              <a:rPr lang="pt-BR" sz="2400" b="1" dirty="0" smtClean="0"/>
              <a:t>anos.</a:t>
            </a:r>
            <a:endParaRPr lang="pt-BR" sz="2400" b="1" dirty="0"/>
          </a:p>
        </p:txBody>
      </p:sp>
      <p:sp>
        <p:nvSpPr>
          <p:cNvPr id="5" name="Retângulo 4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ORGANIZAÇÃO DA SOCIEDADE CIVIL (OSC)</a:t>
            </a:r>
          </a:p>
        </p:txBody>
      </p:sp>
    </p:spTree>
    <p:extLst>
      <p:ext uri="{BB962C8B-B14F-4D97-AF65-F5344CB8AC3E}">
        <p14:creationId xmlns:p14="http://schemas.microsoft.com/office/powerpoint/2010/main" val="10102735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62079" y="1261005"/>
            <a:ext cx="861984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ADMINISTRAÇÃO </a:t>
            </a:r>
            <a:r>
              <a:rPr lang="pt-BR" sz="2400" b="1" dirty="0" smtClean="0"/>
              <a:t>PÚBLICA</a:t>
            </a:r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2009139"/>
            <a:ext cx="8630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pt-BR" sz="2400" b="1" i="1" dirty="0" smtClean="0"/>
              <a:t>Maior Planejamento </a:t>
            </a:r>
            <a:r>
              <a:rPr lang="pt-BR" sz="2400" dirty="0" smtClean="0"/>
              <a:t>- Para  </a:t>
            </a:r>
            <a:r>
              <a:rPr lang="pt-BR" sz="2400" dirty="0"/>
              <a:t>que  possa  implementar  </a:t>
            </a:r>
            <a:r>
              <a:rPr lang="pt-BR" sz="2400" dirty="0" smtClean="0"/>
              <a:t>ações</a:t>
            </a:r>
            <a:r>
              <a:rPr lang="pt-BR" sz="2400" dirty="0"/>
              <a:t>,  programas  e </a:t>
            </a:r>
            <a:r>
              <a:rPr lang="pt-BR" sz="2400" dirty="0" smtClean="0"/>
              <a:t>políticas públicas </a:t>
            </a:r>
            <a:r>
              <a:rPr lang="pt-BR" sz="2400" b="1" dirty="0" smtClean="0"/>
              <a:t>conjuntamente </a:t>
            </a:r>
            <a:r>
              <a:rPr lang="pt-BR" sz="2400" b="1" dirty="0"/>
              <a:t>com </a:t>
            </a:r>
            <a:r>
              <a:rPr lang="pt-BR" sz="2400" b="1" dirty="0" smtClean="0"/>
              <a:t>organizações da </a:t>
            </a:r>
            <a:r>
              <a:rPr lang="pt-BR" sz="2400" b="1" dirty="0"/>
              <a:t>sociedade civil</a:t>
            </a:r>
            <a:r>
              <a:rPr lang="pt-BR" sz="2400" dirty="0"/>
              <a:t>, a </a:t>
            </a:r>
            <a:r>
              <a:rPr lang="pt-BR" sz="2400" dirty="0" smtClean="0"/>
              <a:t>administração pública </a:t>
            </a:r>
            <a:r>
              <a:rPr lang="pt-BR" sz="2400" b="1" dirty="0" smtClean="0"/>
              <a:t>deverá prever</a:t>
            </a:r>
            <a:r>
              <a:rPr lang="pt-BR" sz="2400" dirty="0"/>
              <a:t>,  anualmente,  </a:t>
            </a:r>
            <a:r>
              <a:rPr lang="pt-BR" sz="2400" b="1" dirty="0"/>
              <a:t>os  valores  </a:t>
            </a:r>
            <a:r>
              <a:rPr lang="pt-BR" sz="2400" b="1" dirty="0" smtClean="0"/>
              <a:t>que serão gastos  </a:t>
            </a:r>
            <a:r>
              <a:rPr lang="pt-BR" sz="2400" b="1" dirty="0"/>
              <a:t>por  </a:t>
            </a:r>
            <a:r>
              <a:rPr lang="pt-BR" sz="2400" b="1" dirty="0" smtClean="0"/>
              <a:t>meio de  </a:t>
            </a:r>
            <a:r>
              <a:rPr lang="pt-BR" sz="2400" b="1" dirty="0"/>
              <a:t>parcerias</a:t>
            </a:r>
            <a:r>
              <a:rPr lang="pt-BR" sz="2400" b="1" dirty="0" smtClean="0"/>
              <a:t>. </a:t>
            </a:r>
          </a:p>
          <a:p>
            <a:pPr marL="342900" indent="-342900" algn="just">
              <a:buFontTx/>
              <a:buChar char="-"/>
            </a:pPr>
            <a:endParaRPr lang="pt-BR" sz="2400" b="1" dirty="0"/>
          </a:p>
          <a:p>
            <a:pPr marL="342900" indent="-342900" algn="just">
              <a:buFontTx/>
              <a:buChar char="-"/>
            </a:pPr>
            <a:r>
              <a:rPr lang="pt-BR" sz="2400" dirty="0" smtClean="0"/>
              <a:t>Também deverá estar </a:t>
            </a:r>
            <a:r>
              <a:rPr lang="pt-BR" sz="2400" dirty="0"/>
              <a:t>preparada </a:t>
            </a:r>
            <a:r>
              <a:rPr lang="pt-BR" sz="2400" dirty="0" smtClean="0"/>
              <a:t>para </a:t>
            </a:r>
            <a:r>
              <a:rPr lang="pt-BR" sz="2400" dirty="0"/>
              <a:t>cumprir os </a:t>
            </a:r>
            <a:r>
              <a:rPr lang="pt-BR" sz="2400" dirty="0" smtClean="0"/>
              <a:t>prazos previstos </a:t>
            </a:r>
            <a:r>
              <a:rPr lang="pt-BR" sz="2400" dirty="0"/>
              <a:t>de </a:t>
            </a:r>
            <a:r>
              <a:rPr lang="pt-BR" sz="2400" b="1" dirty="0" smtClean="0"/>
              <a:t>análise </a:t>
            </a:r>
            <a:r>
              <a:rPr lang="pt-BR" sz="2400" b="1" dirty="0"/>
              <a:t>da </a:t>
            </a:r>
            <a:r>
              <a:rPr lang="pt-BR" sz="2400" b="1" dirty="0" smtClean="0"/>
              <a:t>prestação de contas (150 dias após o recebimento, prorrogável justificadamente por igual período</a:t>
            </a:r>
            <a:r>
              <a:rPr lang="pt-BR" sz="2400" dirty="0" smtClean="0"/>
              <a:t>), evitando  </a:t>
            </a:r>
            <a:r>
              <a:rPr lang="pt-BR" sz="2400" dirty="0"/>
              <a:t>que  </a:t>
            </a:r>
            <a:r>
              <a:rPr lang="pt-BR" sz="2400" dirty="0" smtClean="0"/>
              <a:t>os documentos se acumulem e, com isso, atrasem a </a:t>
            </a:r>
            <a:r>
              <a:rPr lang="pt-BR" sz="2400" b="1" dirty="0" smtClean="0"/>
              <a:t>boa conclusão das parcerias</a:t>
            </a:r>
            <a:r>
              <a:rPr lang="pt-BR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27935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1659578"/>
            <a:ext cx="8424936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8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 Importância da Contabilidade para a Sustentabilidade Financeira das Organizações da Sociedade Civil - Exigências legais da Lei 13.019/2014 (Novo Marco Regulatório das Organizações da Sociedade Civil - MROSC).</a:t>
            </a:r>
            <a:endParaRPr kumimoji="0" lang="pt-BR" altLang="pt-BR" sz="28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23528" y="4524655"/>
            <a:ext cx="8352928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300" b="1" dirty="0">
                <a:solidFill>
                  <a:schemeClr val="accent2">
                    <a:lumMod val="75000"/>
                  </a:schemeClr>
                </a:solidFill>
              </a:rPr>
              <a:t>Fórum do Terceiro Setor da Prefeitura da Estância Turística de </a:t>
            </a:r>
            <a:r>
              <a:rPr lang="pt-BR" sz="2300" b="1" dirty="0" smtClean="0">
                <a:solidFill>
                  <a:schemeClr val="accent2">
                    <a:lumMod val="75000"/>
                  </a:schemeClr>
                </a:solidFill>
              </a:rPr>
              <a:t>Itu</a:t>
            </a:r>
            <a:endParaRPr lang="pt-BR" sz="23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23528" y="5589240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Palestrante: 	Jair Gomes de Araújo	 – Agosto de 2017</a:t>
            </a:r>
            <a:endParaRPr lang="pt-BR" sz="2400" b="1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34261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772816"/>
            <a:ext cx="8630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200" b="1" dirty="0"/>
              <a:t>Obrigatoriedade de </a:t>
            </a:r>
            <a:r>
              <a:rPr lang="pt-BR" sz="2200" b="1" dirty="0" smtClean="0"/>
              <a:t>realizar </a:t>
            </a:r>
            <a:r>
              <a:rPr lang="pt-BR" sz="2200" b="1" dirty="0"/>
              <a:t>Chamamento Público e suas </a:t>
            </a:r>
            <a:r>
              <a:rPr lang="pt-BR" sz="2200" b="1" dirty="0" smtClean="0"/>
              <a:t>exceções</a:t>
            </a:r>
          </a:p>
          <a:p>
            <a:pPr algn="ctr"/>
            <a:endParaRPr lang="pt-BR" sz="2200" b="1" i="1" dirty="0"/>
          </a:p>
          <a:p>
            <a:pPr marL="342900" indent="-342900" algn="just">
              <a:buFontTx/>
              <a:buChar char="-"/>
            </a:pPr>
            <a:r>
              <a:rPr lang="pt-BR" sz="2200" dirty="0" smtClean="0"/>
              <a:t>sempre adote o chamamento público para a seleção de   </a:t>
            </a:r>
            <a:r>
              <a:rPr lang="pt-BR" sz="2200" dirty="0"/>
              <a:t>organizações</a:t>
            </a:r>
            <a:r>
              <a:rPr lang="pt-BR" sz="2200" dirty="0" smtClean="0"/>
              <a:t>. O chamamento deve orientar os interessados </a:t>
            </a:r>
            <a:r>
              <a:rPr lang="pt-BR" sz="2200" dirty="0"/>
              <a:t>e </a:t>
            </a:r>
            <a:r>
              <a:rPr lang="pt-BR" sz="2200" dirty="0" smtClean="0"/>
              <a:t>facilitar o </a:t>
            </a:r>
            <a:r>
              <a:rPr lang="pt-BR" sz="2200" dirty="0"/>
              <a:t>acesso direto aos </a:t>
            </a:r>
            <a:r>
              <a:rPr lang="pt-BR" sz="2200" dirty="0" smtClean="0"/>
              <a:t>órgãos </a:t>
            </a:r>
            <a:r>
              <a:rPr lang="pt-BR" sz="2200" dirty="0"/>
              <a:t>da </a:t>
            </a:r>
            <a:r>
              <a:rPr lang="pt-BR" sz="2200" dirty="0" smtClean="0"/>
              <a:t>administração pública</a:t>
            </a:r>
            <a:r>
              <a:rPr lang="pt-BR" sz="2200" dirty="0"/>
              <a:t>,  </a:t>
            </a:r>
            <a:r>
              <a:rPr lang="pt-BR" sz="2200" dirty="0" smtClean="0"/>
              <a:t>apresentando </a:t>
            </a:r>
            <a:r>
              <a:rPr lang="pt-BR" sz="2200" b="1" dirty="0" smtClean="0"/>
              <a:t>procedimentos claros, objetivos, simplificados</a:t>
            </a:r>
            <a:r>
              <a:rPr lang="pt-BR" sz="2200" dirty="0" smtClean="0"/>
              <a:t> e</a:t>
            </a:r>
            <a:r>
              <a:rPr lang="pt-BR" sz="2200" dirty="0"/>
              <a:t>, sempre que possível, padronizados</a:t>
            </a:r>
            <a:r>
              <a:rPr lang="pt-BR" sz="2200" dirty="0" smtClean="0"/>
              <a:t>.</a:t>
            </a:r>
          </a:p>
          <a:p>
            <a:pPr marL="342900" indent="-342900" algn="just">
              <a:buFontTx/>
              <a:buChar char="-"/>
            </a:pPr>
            <a:endParaRPr lang="pt-BR" sz="2200" dirty="0"/>
          </a:p>
          <a:p>
            <a:pPr marL="342900" indent="-342900" algn="just">
              <a:buFontTx/>
              <a:buChar char="-"/>
            </a:pPr>
            <a:r>
              <a:rPr lang="pt-BR" sz="2200" dirty="0" smtClean="0"/>
              <a:t>Deverão ser </a:t>
            </a:r>
            <a:r>
              <a:rPr lang="pt-BR" sz="2200" b="1" dirty="0" smtClean="0"/>
              <a:t>estabelecidos critérios e indicadores</a:t>
            </a:r>
            <a:r>
              <a:rPr lang="pt-BR" sz="2200" dirty="0"/>
              <a:t>,  principalmente  em </a:t>
            </a:r>
            <a:r>
              <a:rPr lang="pt-BR" sz="2200" dirty="0" smtClean="0"/>
              <a:t>relação </a:t>
            </a:r>
            <a:r>
              <a:rPr lang="pt-BR" sz="2200" dirty="0"/>
              <a:t>aos seguintes aspectos:</a:t>
            </a:r>
          </a:p>
          <a:p>
            <a:pPr marL="1371600" lvl="2" indent="-457200" algn="just">
              <a:buFont typeface="+mj-lt"/>
              <a:buAutoNum type="alphaLcParenR"/>
            </a:pPr>
            <a:r>
              <a:rPr lang="pt-BR" sz="2200" b="1" dirty="0" smtClean="0"/>
              <a:t>Objeto </a:t>
            </a:r>
            <a:r>
              <a:rPr lang="pt-BR" sz="2200" b="1" dirty="0"/>
              <a:t>da parceria</a:t>
            </a:r>
            <a:r>
              <a:rPr lang="pt-BR" sz="2200" dirty="0"/>
              <a:t>;</a:t>
            </a:r>
          </a:p>
          <a:p>
            <a:pPr marL="1371600" lvl="2" indent="-457200" algn="just">
              <a:buFont typeface="+mj-lt"/>
              <a:buAutoNum type="alphaLcParenR"/>
            </a:pPr>
            <a:r>
              <a:rPr lang="pt-BR" sz="2200" b="1" dirty="0" smtClean="0"/>
              <a:t>Metas</a:t>
            </a:r>
            <a:r>
              <a:rPr lang="pt-BR" sz="2200" dirty="0" smtClean="0"/>
              <a:t> </a:t>
            </a:r>
            <a:r>
              <a:rPr lang="pt-BR" sz="2200" dirty="0"/>
              <a:t>a serem alcançadas;</a:t>
            </a:r>
          </a:p>
          <a:p>
            <a:pPr marL="1371600" lvl="2" indent="-457200" algn="just">
              <a:buFont typeface="+mj-lt"/>
              <a:buAutoNum type="alphaLcParenR"/>
            </a:pPr>
            <a:r>
              <a:rPr lang="pt-BR" sz="2200" b="1" dirty="0" smtClean="0"/>
              <a:t>Custos</a:t>
            </a:r>
            <a:r>
              <a:rPr lang="pt-BR" sz="2200" b="1" dirty="0"/>
              <a:t>; e</a:t>
            </a:r>
          </a:p>
          <a:p>
            <a:pPr marL="1371600" lvl="2" indent="-457200" algn="just">
              <a:buFont typeface="+mj-lt"/>
              <a:buAutoNum type="alphaLcParenR"/>
            </a:pPr>
            <a:r>
              <a:rPr lang="pt-BR" sz="2200" b="1" dirty="0" smtClean="0"/>
              <a:t>Indicadores</a:t>
            </a:r>
            <a:r>
              <a:rPr lang="pt-BR" sz="2200" dirty="0"/>
              <a:t>, quantitativos e qualitativos, de avaliação </a:t>
            </a:r>
            <a:r>
              <a:rPr lang="pt-BR" sz="2200" dirty="0" smtClean="0"/>
              <a:t>de resultados</a:t>
            </a:r>
            <a:r>
              <a:rPr lang="pt-BR" sz="2200" dirty="0"/>
              <a:t>.</a:t>
            </a:r>
          </a:p>
        </p:txBody>
      </p:sp>
      <p:sp>
        <p:nvSpPr>
          <p:cNvPr id="6" name="Retângulo 5"/>
          <p:cNvSpPr/>
          <p:nvPr/>
        </p:nvSpPr>
        <p:spPr>
          <a:xfrm>
            <a:off x="262079" y="1261005"/>
            <a:ext cx="861984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ADMINISTRAÇÃO </a:t>
            </a:r>
            <a:r>
              <a:rPr lang="pt-BR" sz="2400" b="1" dirty="0" smtClean="0"/>
              <a:t>PÚBLICA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18905402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5"/>
          <p:cNvSpPr txBox="1">
            <a:spLocks noChangeArrowheads="1"/>
          </p:cNvSpPr>
          <p:nvPr/>
        </p:nvSpPr>
        <p:spPr bwMode="auto">
          <a:xfrm>
            <a:off x="251521" y="2000024"/>
            <a:ext cx="180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4445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638"/>
              </a:lnSpc>
              <a:spcBef>
                <a:spcPct val="0"/>
              </a:spcBef>
              <a:buFontTx/>
              <a:buNone/>
            </a:pPr>
            <a:r>
              <a:rPr lang="pt-BR" altLang="pt-BR" sz="1500" b="1" dirty="0" smtClean="0"/>
              <a:t>Elaboração </a:t>
            </a:r>
            <a:r>
              <a:rPr lang="pt-BR" altLang="pt-BR" sz="1500" b="1" dirty="0"/>
              <a:t>do Edital  de Chamamento  </a:t>
            </a:r>
            <a:r>
              <a:rPr lang="pt-BR" altLang="pt-BR" sz="1500" b="1" dirty="0" smtClean="0"/>
              <a:t>Público</a:t>
            </a:r>
            <a:endParaRPr lang="pt-BR" altLang="pt-BR" sz="800" b="1" dirty="0"/>
          </a:p>
        </p:txBody>
      </p:sp>
      <p:sp>
        <p:nvSpPr>
          <p:cNvPr id="7" name="object 8"/>
          <p:cNvSpPr txBox="1">
            <a:spLocks noChangeArrowheads="1"/>
          </p:cNvSpPr>
          <p:nvPr/>
        </p:nvSpPr>
        <p:spPr bwMode="auto">
          <a:xfrm>
            <a:off x="2538624" y="2000024"/>
            <a:ext cx="180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4445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638"/>
              </a:lnSpc>
              <a:spcBef>
                <a:spcPct val="0"/>
              </a:spcBef>
              <a:buFontTx/>
              <a:buNone/>
            </a:pPr>
            <a:r>
              <a:rPr lang="pt-BR" altLang="pt-BR" sz="1500" b="1" dirty="0" smtClean="0"/>
              <a:t>Publicação </a:t>
            </a:r>
            <a:r>
              <a:rPr lang="pt-BR" altLang="pt-BR" sz="1500" b="1" dirty="0"/>
              <a:t>do Edital  de Chamamento  </a:t>
            </a:r>
            <a:r>
              <a:rPr lang="pt-BR" altLang="pt-BR" sz="1500" b="1" dirty="0" smtClean="0"/>
              <a:t>Público</a:t>
            </a:r>
            <a:endParaRPr lang="pt-BR" altLang="pt-B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1"/>
          <p:cNvSpPr txBox="1">
            <a:spLocks noChangeArrowheads="1"/>
          </p:cNvSpPr>
          <p:nvPr/>
        </p:nvSpPr>
        <p:spPr bwMode="auto">
          <a:xfrm>
            <a:off x="4860032" y="2000024"/>
            <a:ext cx="180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4445" rIns="0" bIns="0" anchor="ctr">
            <a:spAutoFit/>
          </a:bodyPr>
          <a:lstStyle>
            <a:defPPr>
              <a:defRPr lang="pt-BR"/>
            </a:defPPr>
            <a:lvl1pPr algn="ctr">
              <a:lnSpc>
                <a:spcPts val="1638"/>
              </a:lnSpc>
              <a:buFontTx/>
              <a:buNone/>
              <a:defRPr sz="1500" b="1"/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9pPr>
          </a:lstStyle>
          <a:p>
            <a:r>
              <a:rPr lang="pt-BR" altLang="pt-BR" dirty="0"/>
              <a:t>Elaboração das Propostas de Plano de Trabalho</a:t>
            </a:r>
          </a:p>
        </p:txBody>
      </p:sp>
      <p:sp>
        <p:nvSpPr>
          <p:cNvPr id="13" name="object 14"/>
          <p:cNvSpPr txBox="1">
            <a:spLocks noChangeArrowheads="1"/>
          </p:cNvSpPr>
          <p:nvPr/>
        </p:nvSpPr>
        <p:spPr bwMode="auto">
          <a:xfrm>
            <a:off x="7092480" y="2000024"/>
            <a:ext cx="180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4445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638"/>
              </a:lnSpc>
              <a:spcBef>
                <a:spcPct val="0"/>
              </a:spcBef>
              <a:buFontTx/>
              <a:buNone/>
            </a:pPr>
            <a:r>
              <a:rPr lang="pt-BR" altLang="pt-BR" sz="1500" b="1" dirty="0"/>
              <a:t>Apresentação das Propostas Plano de Trabalho</a:t>
            </a:r>
          </a:p>
        </p:txBody>
      </p:sp>
      <p:sp>
        <p:nvSpPr>
          <p:cNvPr id="16" name="object 17"/>
          <p:cNvSpPr txBox="1">
            <a:spLocks noChangeArrowheads="1"/>
          </p:cNvSpPr>
          <p:nvPr/>
        </p:nvSpPr>
        <p:spPr bwMode="auto">
          <a:xfrm>
            <a:off x="264786" y="3645143"/>
            <a:ext cx="180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4445" rIns="0" bIns="0" anchor="ctr">
            <a:spAutoFit/>
          </a:bodyPr>
          <a:lstStyle>
            <a:defPPr>
              <a:defRPr lang="pt-BR"/>
            </a:defPPr>
            <a:lvl1pPr algn="ctr">
              <a:lnSpc>
                <a:spcPts val="1638"/>
              </a:lnSpc>
              <a:buFontTx/>
              <a:buNone/>
              <a:defRPr sz="1500" b="1"/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/>
            </a:lvl9pPr>
          </a:lstStyle>
          <a:p>
            <a:r>
              <a:rPr lang="pt-BR" altLang="pt-BR" dirty="0"/>
              <a:t>Avaliação pela Comissão de Seleção</a:t>
            </a:r>
          </a:p>
        </p:txBody>
      </p:sp>
      <p:sp>
        <p:nvSpPr>
          <p:cNvPr id="19" name="object 20"/>
          <p:cNvSpPr txBox="1">
            <a:spLocks noChangeArrowheads="1"/>
          </p:cNvSpPr>
          <p:nvPr/>
        </p:nvSpPr>
        <p:spPr bwMode="auto">
          <a:xfrm>
            <a:off x="2544684" y="3649123"/>
            <a:ext cx="180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4445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ts val="38"/>
              </a:spcBef>
              <a:buFontTx/>
              <a:buNone/>
            </a:pPr>
            <a:endParaRPr lang="pt-BR" altLang="pt-BR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638"/>
              </a:lnSpc>
              <a:spcBef>
                <a:spcPct val="0"/>
              </a:spcBef>
              <a:buFontTx/>
              <a:buNone/>
            </a:pPr>
            <a:r>
              <a:rPr lang="pt-BR" altLang="pt-BR" sz="1500" b="1" dirty="0"/>
              <a:t>Ranqueamento das  organizações  classificadas</a:t>
            </a:r>
          </a:p>
        </p:txBody>
      </p:sp>
      <p:sp>
        <p:nvSpPr>
          <p:cNvPr id="22" name="object 23"/>
          <p:cNvSpPr txBox="1">
            <a:spLocks noChangeArrowheads="1"/>
          </p:cNvSpPr>
          <p:nvPr/>
        </p:nvSpPr>
        <p:spPr bwMode="auto">
          <a:xfrm>
            <a:off x="4862011" y="3646581"/>
            <a:ext cx="180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635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t-BR" altLang="pt-BR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1000"/>
              </a:lnSpc>
              <a:spcBef>
                <a:spcPct val="0"/>
              </a:spcBef>
              <a:buFontTx/>
              <a:buNone/>
            </a:pPr>
            <a:r>
              <a:rPr lang="pt-BR" altLang="pt-BR" sz="1500" b="1" dirty="0" smtClean="0"/>
              <a:t>Publicação </a:t>
            </a:r>
            <a:r>
              <a:rPr lang="pt-BR" altLang="pt-BR" sz="1500" b="1" dirty="0"/>
              <a:t>do  Resultado de  Seleção</a:t>
            </a:r>
          </a:p>
        </p:txBody>
      </p:sp>
      <p:sp>
        <p:nvSpPr>
          <p:cNvPr id="27" name="object 29"/>
          <p:cNvSpPr txBox="1">
            <a:spLocks noChangeArrowheads="1"/>
          </p:cNvSpPr>
          <p:nvPr/>
        </p:nvSpPr>
        <p:spPr bwMode="auto">
          <a:xfrm>
            <a:off x="260926" y="5221757"/>
            <a:ext cx="180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114935" rIns="0" bIns="0">
            <a:spAutoFit/>
          </a:bodyPr>
          <a:lstStyle>
            <a:lvl1pPr marL="1254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92000"/>
              </a:lnSpc>
              <a:spcBef>
                <a:spcPts val="900"/>
              </a:spcBef>
              <a:buFontTx/>
              <a:buNone/>
            </a:pPr>
            <a:r>
              <a:rPr lang="pt-BR" altLang="pt-BR" sz="1500" b="1" dirty="0"/>
              <a:t>Reordenação da  lista do resultado de  seleção com os  recursos aceitos</a:t>
            </a:r>
          </a:p>
        </p:txBody>
      </p:sp>
      <p:sp>
        <p:nvSpPr>
          <p:cNvPr id="34" name="Retângulo 33"/>
          <p:cNvSpPr/>
          <p:nvPr/>
        </p:nvSpPr>
        <p:spPr>
          <a:xfrm>
            <a:off x="251521" y="1268760"/>
            <a:ext cx="864096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Lógica do Chamamento Público</a:t>
            </a:r>
          </a:p>
        </p:txBody>
      </p:sp>
      <p:cxnSp>
        <p:nvCxnSpPr>
          <p:cNvPr id="39" name="Conector de seta reta 38"/>
          <p:cNvCxnSpPr>
            <a:stCxn id="4" idx="3"/>
            <a:endCxn id="7" idx="1"/>
          </p:cNvCxnSpPr>
          <p:nvPr/>
        </p:nvCxnSpPr>
        <p:spPr>
          <a:xfrm>
            <a:off x="2051521" y="2540024"/>
            <a:ext cx="4871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de seta reta 40"/>
          <p:cNvCxnSpPr>
            <a:stCxn id="7" idx="3"/>
            <a:endCxn id="10" idx="1"/>
          </p:cNvCxnSpPr>
          <p:nvPr/>
        </p:nvCxnSpPr>
        <p:spPr>
          <a:xfrm>
            <a:off x="4338624" y="2540024"/>
            <a:ext cx="5214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de seta reta 42"/>
          <p:cNvCxnSpPr>
            <a:stCxn id="10" idx="3"/>
            <a:endCxn id="13" idx="1"/>
          </p:cNvCxnSpPr>
          <p:nvPr/>
        </p:nvCxnSpPr>
        <p:spPr>
          <a:xfrm>
            <a:off x="6660032" y="2540024"/>
            <a:ext cx="4324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de seta reta 44"/>
          <p:cNvCxnSpPr>
            <a:stCxn id="16" idx="3"/>
            <a:endCxn id="19" idx="1"/>
          </p:cNvCxnSpPr>
          <p:nvPr/>
        </p:nvCxnSpPr>
        <p:spPr>
          <a:xfrm>
            <a:off x="2064786" y="4185143"/>
            <a:ext cx="479898" cy="39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de seta reta 46"/>
          <p:cNvCxnSpPr>
            <a:stCxn id="19" idx="3"/>
            <a:endCxn id="22" idx="1"/>
          </p:cNvCxnSpPr>
          <p:nvPr/>
        </p:nvCxnSpPr>
        <p:spPr>
          <a:xfrm flipV="1">
            <a:off x="4344684" y="4186581"/>
            <a:ext cx="517327" cy="2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de seta reta 50"/>
          <p:cNvCxnSpPr>
            <a:stCxn id="27" idx="3"/>
            <a:endCxn id="73" idx="1"/>
          </p:cNvCxnSpPr>
          <p:nvPr/>
        </p:nvCxnSpPr>
        <p:spPr>
          <a:xfrm>
            <a:off x="2060926" y="5761757"/>
            <a:ext cx="477698" cy="4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angulado 58"/>
          <p:cNvCxnSpPr>
            <a:stCxn id="13" idx="2"/>
            <a:endCxn id="16" idx="0"/>
          </p:cNvCxnSpPr>
          <p:nvPr/>
        </p:nvCxnSpPr>
        <p:spPr>
          <a:xfrm rot="5400000">
            <a:off x="4296074" y="-51264"/>
            <a:ext cx="565119" cy="682769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bject 23"/>
          <p:cNvSpPr txBox="1">
            <a:spLocks noChangeArrowheads="1"/>
          </p:cNvSpPr>
          <p:nvPr/>
        </p:nvSpPr>
        <p:spPr bwMode="auto">
          <a:xfrm>
            <a:off x="7092480" y="3645144"/>
            <a:ext cx="180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635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08940">
              <a:buNone/>
              <a:defRPr/>
            </a:pPr>
            <a:r>
              <a:rPr lang="pt-BR" sz="1500" b="1" spc="-15" dirty="0" smtClean="0">
                <a:latin typeface="Calibri"/>
                <a:cs typeface="Calibri"/>
              </a:rPr>
              <a:t>Fase</a:t>
            </a:r>
            <a:r>
              <a:rPr lang="pt-BR" sz="1500" b="1" spc="-65" dirty="0" smtClean="0">
                <a:latin typeface="Calibri"/>
                <a:cs typeface="Calibri"/>
              </a:rPr>
              <a:t> </a:t>
            </a:r>
            <a:r>
              <a:rPr lang="pt-BR" sz="1500" b="1" spc="-10" dirty="0">
                <a:latin typeface="Calibri"/>
                <a:cs typeface="Calibri"/>
              </a:rPr>
              <a:t>recursal</a:t>
            </a:r>
            <a:endParaRPr lang="pt-BR" sz="1500" b="1" dirty="0">
              <a:latin typeface="Calibri"/>
              <a:cs typeface="Calibri"/>
            </a:endParaRPr>
          </a:p>
        </p:txBody>
      </p:sp>
      <p:cxnSp>
        <p:nvCxnSpPr>
          <p:cNvPr id="70" name="Conector angulado 69"/>
          <p:cNvCxnSpPr>
            <a:stCxn id="68" idx="2"/>
            <a:endCxn id="27" idx="0"/>
          </p:cNvCxnSpPr>
          <p:nvPr/>
        </p:nvCxnSpPr>
        <p:spPr>
          <a:xfrm rot="5400000">
            <a:off x="4328397" y="1557673"/>
            <a:ext cx="496613" cy="683155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de seta reta 71"/>
          <p:cNvCxnSpPr>
            <a:stCxn id="22" idx="3"/>
            <a:endCxn id="68" idx="1"/>
          </p:cNvCxnSpPr>
          <p:nvPr/>
        </p:nvCxnSpPr>
        <p:spPr>
          <a:xfrm flipV="1">
            <a:off x="6662011" y="4185144"/>
            <a:ext cx="430469" cy="1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bject 23"/>
          <p:cNvSpPr txBox="1">
            <a:spLocks noChangeArrowheads="1"/>
          </p:cNvSpPr>
          <p:nvPr/>
        </p:nvSpPr>
        <p:spPr bwMode="auto">
          <a:xfrm>
            <a:off x="2538624" y="5226296"/>
            <a:ext cx="180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635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725"/>
              </a:lnSpc>
              <a:buNone/>
              <a:defRPr/>
            </a:pPr>
            <a:r>
              <a:rPr lang="pt-BR" sz="1500" b="1" spc="-10" dirty="0">
                <a:latin typeface="Calibri"/>
                <a:cs typeface="Calibri"/>
              </a:rPr>
              <a:t>Entrega</a:t>
            </a:r>
            <a:r>
              <a:rPr lang="pt-BR" sz="1500" b="1" spc="-105" dirty="0">
                <a:latin typeface="Calibri"/>
                <a:cs typeface="Calibri"/>
              </a:rPr>
              <a:t> </a:t>
            </a:r>
            <a:r>
              <a:rPr lang="pt-BR" sz="1500" b="1" dirty="0" smtClean="0">
                <a:latin typeface="Calibri"/>
                <a:cs typeface="Calibri"/>
              </a:rPr>
              <a:t>da </a:t>
            </a:r>
            <a:r>
              <a:rPr lang="pt-BR" sz="1500" b="1" spc="-5" dirty="0" smtClean="0">
                <a:latin typeface="Calibri"/>
                <a:cs typeface="Calibri"/>
              </a:rPr>
              <a:t>doc</a:t>
            </a:r>
            <a:r>
              <a:rPr lang="pt-BR" sz="1500" b="1" spc="5" dirty="0" smtClean="0">
                <a:latin typeface="Calibri"/>
                <a:cs typeface="Calibri"/>
              </a:rPr>
              <a:t>u</a:t>
            </a:r>
            <a:r>
              <a:rPr lang="pt-BR" sz="1500" b="1" dirty="0" smtClean="0">
                <a:latin typeface="Calibri"/>
                <a:cs typeface="Calibri"/>
              </a:rPr>
              <a:t>m</a:t>
            </a:r>
            <a:r>
              <a:rPr lang="pt-BR" sz="1500" b="1" spc="-5" dirty="0" smtClean="0">
                <a:latin typeface="Calibri"/>
                <a:cs typeface="Calibri"/>
              </a:rPr>
              <a:t>e</a:t>
            </a:r>
            <a:r>
              <a:rPr lang="pt-BR" sz="1500" b="1" spc="-10" dirty="0" smtClean="0">
                <a:latin typeface="Calibri"/>
                <a:cs typeface="Calibri"/>
              </a:rPr>
              <a:t>n</a:t>
            </a:r>
            <a:r>
              <a:rPr lang="pt-BR" sz="1500" b="1" spc="-25" dirty="0" smtClean="0">
                <a:latin typeface="Calibri"/>
                <a:cs typeface="Calibri"/>
              </a:rPr>
              <a:t>t</a:t>
            </a:r>
            <a:r>
              <a:rPr lang="pt-BR" sz="1500" b="1" dirty="0" smtClean="0">
                <a:latin typeface="Calibri"/>
                <a:cs typeface="Calibri"/>
              </a:rPr>
              <a:t>a</a:t>
            </a:r>
            <a:r>
              <a:rPr lang="pt-BR" sz="1500" b="1" spc="-15" dirty="0" smtClean="0">
                <a:latin typeface="Calibri"/>
                <a:cs typeface="Calibri"/>
              </a:rPr>
              <a:t>ç</a:t>
            </a:r>
            <a:r>
              <a:rPr lang="pt-BR" sz="1500" b="1" dirty="0" smtClean="0">
                <a:latin typeface="Calibri"/>
                <a:cs typeface="Calibri"/>
              </a:rPr>
              <a:t>ão</a:t>
            </a:r>
            <a:endParaRPr lang="pt-BR" sz="1500" b="1" dirty="0">
              <a:latin typeface="Calibri"/>
              <a:cs typeface="Calibri"/>
            </a:endParaRPr>
          </a:p>
        </p:txBody>
      </p:sp>
      <p:sp>
        <p:nvSpPr>
          <p:cNvPr id="75" name="object 23"/>
          <p:cNvSpPr txBox="1">
            <a:spLocks noChangeArrowheads="1"/>
          </p:cNvSpPr>
          <p:nvPr/>
        </p:nvSpPr>
        <p:spPr bwMode="auto">
          <a:xfrm>
            <a:off x="4854674" y="5231097"/>
            <a:ext cx="180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635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725"/>
              </a:lnSpc>
              <a:buNone/>
              <a:defRPr/>
            </a:pPr>
            <a:r>
              <a:rPr lang="pt-BR" sz="1500" b="1" spc="-10" dirty="0">
                <a:latin typeface="Calibri"/>
                <a:cs typeface="Calibri"/>
              </a:rPr>
              <a:t>Análise da documentação pela Comissão de Seleção</a:t>
            </a:r>
            <a:endParaRPr lang="pt-BR" sz="1500" b="1" dirty="0">
              <a:latin typeface="Calibri"/>
              <a:cs typeface="Calibri"/>
            </a:endParaRPr>
          </a:p>
        </p:txBody>
      </p:sp>
      <p:cxnSp>
        <p:nvCxnSpPr>
          <p:cNvPr id="77" name="Conector de seta reta 76"/>
          <p:cNvCxnSpPr>
            <a:stCxn id="73" idx="3"/>
            <a:endCxn id="75" idx="1"/>
          </p:cNvCxnSpPr>
          <p:nvPr/>
        </p:nvCxnSpPr>
        <p:spPr>
          <a:xfrm>
            <a:off x="4338624" y="5766296"/>
            <a:ext cx="516050" cy="48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12056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6" grpId="0" animBg="1"/>
      <p:bldP spid="19" grpId="0" animBg="1"/>
      <p:bldP spid="22" grpId="0" animBg="1"/>
      <p:bldP spid="27" grpId="0" animBg="1"/>
      <p:bldP spid="68" grpId="0" animBg="1"/>
      <p:bldP spid="73" grpId="0" animBg="1"/>
      <p:bldP spid="7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pt-BR" sz="2400" b="1" i="1" dirty="0" smtClean="0"/>
              <a:t>Transparência</a:t>
            </a:r>
            <a:r>
              <a:rPr lang="pt-BR" sz="2400" dirty="0" smtClean="0"/>
              <a:t> - A  </a:t>
            </a:r>
            <a:r>
              <a:rPr lang="pt-BR" sz="2400" dirty="0"/>
              <a:t>administração  </a:t>
            </a:r>
            <a:r>
              <a:rPr lang="pt-BR" sz="2400" dirty="0" smtClean="0"/>
              <a:t>pública manterá ,  </a:t>
            </a:r>
            <a:r>
              <a:rPr lang="pt-BR" sz="2400" b="1" dirty="0"/>
              <a:t>em  seu  site  oficial  na  internet</a:t>
            </a:r>
            <a:r>
              <a:rPr lang="pt-BR" sz="2400" dirty="0"/>
              <a:t>,  a </a:t>
            </a:r>
            <a:r>
              <a:rPr lang="pt-BR" sz="2400" dirty="0" smtClean="0"/>
              <a:t>relação  </a:t>
            </a:r>
            <a:r>
              <a:rPr lang="pt-BR" sz="2400" dirty="0"/>
              <a:t>das  parcerias  </a:t>
            </a:r>
            <a:r>
              <a:rPr lang="pt-BR" sz="2400" dirty="0" smtClean="0"/>
              <a:t>celebradas  </a:t>
            </a:r>
            <a:r>
              <a:rPr lang="pt-BR" sz="2400" dirty="0"/>
              <a:t>com </a:t>
            </a:r>
            <a:r>
              <a:rPr lang="pt-BR" sz="2400" dirty="0" smtClean="0"/>
              <a:t>organizações  </a:t>
            </a:r>
            <a:r>
              <a:rPr lang="pt-BR" sz="2400" dirty="0"/>
              <a:t>da  sociedade  </a:t>
            </a:r>
            <a:r>
              <a:rPr lang="pt-BR" sz="2400" dirty="0" smtClean="0"/>
              <a:t>civil e  </a:t>
            </a:r>
            <a:r>
              <a:rPr lang="pt-BR" sz="2400" dirty="0"/>
              <a:t>dos </a:t>
            </a:r>
            <a:r>
              <a:rPr lang="pt-BR" sz="2400" b="1" dirty="0" smtClean="0"/>
              <a:t>respectivos </a:t>
            </a:r>
            <a:r>
              <a:rPr lang="pt-BR" sz="2400" b="1" dirty="0"/>
              <a:t>planos de trabalho. </a:t>
            </a:r>
          </a:p>
          <a:p>
            <a:pPr algn="just"/>
            <a:r>
              <a:rPr lang="pt-BR" sz="2400" dirty="0" smtClean="0"/>
              <a:t>	</a:t>
            </a:r>
            <a:r>
              <a:rPr lang="pt-BR" sz="2400" b="1" dirty="0" smtClean="0"/>
              <a:t>As </a:t>
            </a:r>
            <a:r>
              <a:rPr lang="pt-BR" sz="2400" b="1" dirty="0"/>
              <a:t>informações serão as seguintes: </a:t>
            </a:r>
          </a:p>
          <a:p>
            <a:pPr marL="1371600" lvl="2" indent="-457200" algn="just">
              <a:buFont typeface="+mj-lt"/>
              <a:buAutoNum type="alphaLcParenR"/>
            </a:pPr>
            <a:r>
              <a:rPr lang="pt-BR" sz="2400" b="1" dirty="0" smtClean="0"/>
              <a:t>Data  </a:t>
            </a:r>
            <a:r>
              <a:rPr lang="pt-BR" sz="2400" b="1" dirty="0"/>
              <a:t>de  assinatura</a:t>
            </a:r>
            <a:r>
              <a:rPr lang="pt-BR" sz="2400" dirty="0"/>
              <a:t>,  </a:t>
            </a:r>
            <a:r>
              <a:rPr lang="pt-BR" sz="2400" dirty="0" smtClean="0"/>
              <a:t>identificação do  </a:t>
            </a:r>
            <a:r>
              <a:rPr lang="pt-BR" sz="2400" dirty="0"/>
              <a:t>instrumento  </a:t>
            </a:r>
            <a:r>
              <a:rPr lang="pt-BR" sz="2400" dirty="0" smtClean="0"/>
              <a:t>de  parceria  </a:t>
            </a:r>
            <a:r>
              <a:rPr lang="pt-BR" sz="2400" dirty="0"/>
              <a:t>e  do </a:t>
            </a:r>
            <a:r>
              <a:rPr lang="pt-BR" sz="2400" dirty="0" smtClean="0"/>
              <a:t>órgão responsável;</a:t>
            </a:r>
          </a:p>
          <a:p>
            <a:pPr marL="1371600" lvl="2" indent="-457200" algn="just">
              <a:buFont typeface="+mj-lt"/>
              <a:buAutoNum type="alphaLcParenR"/>
            </a:pPr>
            <a:r>
              <a:rPr lang="pt-BR" sz="2400" b="1" dirty="0" smtClean="0"/>
              <a:t>Nome </a:t>
            </a:r>
            <a:r>
              <a:rPr lang="pt-BR" sz="2400" b="1" dirty="0"/>
              <a:t>e CNPJ </a:t>
            </a:r>
            <a:r>
              <a:rPr lang="pt-BR" sz="2400" dirty="0" smtClean="0"/>
              <a:t>da organização </a:t>
            </a:r>
            <a:r>
              <a:rPr lang="pt-BR" sz="2400" dirty="0"/>
              <a:t>da sociedade </a:t>
            </a:r>
            <a:r>
              <a:rPr lang="pt-BR" sz="2400" dirty="0" smtClean="0"/>
              <a:t>civil;</a:t>
            </a:r>
          </a:p>
          <a:p>
            <a:pPr marL="1371600" lvl="2" indent="-457200" algn="just">
              <a:buFont typeface="+mj-lt"/>
              <a:buAutoNum type="alphaLcParenR"/>
            </a:pPr>
            <a:r>
              <a:rPr lang="pt-BR" sz="2400" dirty="0" smtClean="0"/>
              <a:t>Descrição do </a:t>
            </a:r>
            <a:r>
              <a:rPr lang="pt-BR" sz="2400" b="1" dirty="0"/>
              <a:t>objeto da parceria</a:t>
            </a:r>
            <a:r>
              <a:rPr lang="pt-BR" sz="2400" dirty="0" smtClean="0"/>
              <a:t>;</a:t>
            </a:r>
          </a:p>
          <a:p>
            <a:pPr marL="1371600" lvl="2" indent="-457200" algn="just">
              <a:buFont typeface="+mj-lt"/>
              <a:buAutoNum type="alphaLcParenR"/>
            </a:pPr>
            <a:r>
              <a:rPr lang="pt-BR" sz="2400" b="1" dirty="0" smtClean="0"/>
              <a:t>Valor </a:t>
            </a:r>
            <a:r>
              <a:rPr lang="pt-BR" sz="2400" b="1" dirty="0"/>
              <a:t>total e valores liberados</a:t>
            </a:r>
            <a:r>
              <a:rPr lang="pt-BR" sz="2400" dirty="0"/>
              <a:t>, quando for o caso</a:t>
            </a:r>
            <a:r>
              <a:rPr lang="pt-BR" sz="2400" dirty="0" smtClean="0"/>
              <a:t>;</a:t>
            </a:r>
          </a:p>
          <a:p>
            <a:pPr marL="1371600" lvl="2" indent="-457200" algn="just">
              <a:buFont typeface="+mj-lt"/>
              <a:buAutoNum type="alphaLcParenR"/>
            </a:pPr>
            <a:r>
              <a:rPr lang="pt-BR" sz="2400" b="1" dirty="0" smtClean="0"/>
              <a:t>Situação da prestação de </a:t>
            </a:r>
            <a:r>
              <a:rPr lang="pt-BR" sz="2400" b="1" dirty="0"/>
              <a:t>contas</a:t>
            </a:r>
            <a:r>
              <a:rPr lang="pt-BR" sz="2400" dirty="0"/>
              <a:t>; </a:t>
            </a:r>
            <a:r>
              <a:rPr lang="pt-BR" sz="2400" dirty="0" smtClean="0"/>
              <a:t>e</a:t>
            </a:r>
            <a:endParaRPr lang="pt-BR" sz="2400" dirty="0"/>
          </a:p>
        </p:txBody>
      </p:sp>
      <p:sp>
        <p:nvSpPr>
          <p:cNvPr id="6" name="Retângulo 5"/>
          <p:cNvSpPr/>
          <p:nvPr/>
        </p:nvSpPr>
        <p:spPr>
          <a:xfrm>
            <a:off x="262079" y="1261005"/>
            <a:ext cx="861984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ADMINISTRAÇÃO </a:t>
            </a:r>
            <a:r>
              <a:rPr lang="pt-BR" sz="2400" b="1" dirty="0" smtClean="0"/>
              <a:t>PÚBLICA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11008256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66398" y="1988840"/>
            <a:ext cx="86260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457200" algn="just">
              <a:buFont typeface="+mj-lt"/>
              <a:buAutoNum type="alphaLcParenR" startAt="6"/>
            </a:pPr>
            <a:r>
              <a:rPr lang="pt-BR" sz="2400" b="1" dirty="0" smtClean="0"/>
              <a:t>Valor  </a:t>
            </a:r>
            <a:r>
              <a:rPr lang="pt-BR" sz="2400" b="1" dirty="0"/>
              <a:t>total  da </a:t>
            </a:r>
            <a:r>
              <a:rPr lang="pt-BR" sz="2400" b="1" dirty="0" smtClean="0"/>
              <a:t>remuneração da  </a:t>
            </a:r>
            <a:r>
              <a:rPr lang="pt-BR" sz="2400" b="1" dirty="0"/>
              <a:t>equipe  de  trabalho</a:t>
            </a:r>
            <a:r>
              <a:rPr lang="pt-BR" sz="2400" dirty="0"/>
              <a:t>,  </a:t>
            </a:r>
            <a:r>
              <a:rPr lang="pt-BR" sz="2400" dirty="0" smtClean="0"/>
              <a:t>as funções que seus integrantes desempenham e a remuneração prevista   para   </a:t>
            </a:r>
            <a:r>
              <a:rPr lang="pt-BR" sz="2400" dirty="0"/>
              <a:t>o   respectivo </a:t>
            </a:r>
            <a:r>
              <a:rPr lang="pt-BR" sz="2400" dirty="0" smtClean="0"/>
              <a:t>exercício, quando vinculados a execução do  </a:t>
            </a:r>
            <a:r>
              <a:rPr lang="pt-BR" sz="2400" dirty="0"/>
              <a:t>objeto  e  pagos  com  recursos  da </a:t>
            </a:r>
            <a:r>
              <a:rPr lang="pt-BR" sz="2400" dirty="0" smtClean="0"/>
              <a:t>parceria</a:t>
            </a:r>
            <a:r>
              <a:rPr lang="pt-BR" sz="2400" dirty="0"/>
              <a:t>. </a:t>
            </a:r>
            <a:endParaRPr lang="pt-BR" sz="2400" dirty="0" smtClean="0"/>
          </a:p>
          <a:p>
            <a:pPr marL="342900" indent="-342900" algn="just">
              <a:buFontTx/>
              <a:buChar char="-"/>
            </a:pPr>
            <a:endParaRPr lang="pt-BR" sz="2400" dirty="0"/>
          </a:p>
          <a:p>
            <a:pPr algn="just"/>
            <a:r>
              <a:rPr lang="pt-BR" sz="2400" dirty="0" smtClean="0"/>
              <a:t>Tais informações deverão ficar disponíveis por</a:t>
            </a:r>
            <a:r>
              <a:rPr lang="pt-BR" sz="2400" dirty="0"/>
              <a:t>,  pelo menos</a:t>
            </a:r>
            <a:r>
              <a:rPr lang="pt-BR" sz="2400" dirty="0" smtClean="0"/>
              <a:t>, </a:t>
            </a:r>
            <a:r>
              <a:rPr lang="pt-BR" sz="2400" b="1" dirty="0" smtClean="0"/>
              <a:t>180 </a:t>
            </a:r>
            <a:r>
              <a:rPr lang="pt-BR" sz="2400" b="1" dirty="0"/>
              <a:t>(cento </a:t>
            </a:r>
            <a:r>
              <a:rPr lang="pt-BR" sz="2400" b="1" dirty="0" smtClean="0"/>
              <a:t> e </a:t>
            </a:r>
            <a:r>
              <a:rPr lang="pt-BR" sz="2400" b="1" dirty="0"/>
              <a:t>oitenta) dias, contados </a:t>
            </a:r>
            <a:r>
              <a:rPr lang="pt-BR" sz="2400" b="1" dirty="0" smtClean="0"/>
              <a:t>após </a:t>
            </a:r>
            <a:r>
              <a:rPr lang="pt-BR" sz="2400" b="1" dirty="0"/>
              <a:t>o encerramento da </a:t>
            </a:r>
            <a:r>
              <a:rPr lang="pt-BR" sz="2400" b="1" dirty="0" smtClean="0"/>
              <a:t>	parceria</a:t>
            </a:r>
            <a:r>
              <a:rPr lang="pt-BR" sz="2400" b="1" dirty="0"/>
              <a:t>.</a:t>
            </a:r>
            <a:r>
              <a:rPr lang="pt-BR" sz="2400" dirty="0"/>
              <a:t> </a:t>
            </a:r>
            <a:endParaRPr lang="pt-BR" sz="2400" dirty="0" smtClean="0"/>
          </a:p>
        </p:txBody>
      </p:sp>
      <p:sp>
        <p:nvSpPr>
          <p:cNvPr id="6" name="Retângulo 5"/>
          <p:cNvSpPr/>
          <p:nvPr/>
        </p:nvSpPr>
        <p:spPr>
          <a:xfrm>
            <a:off x="262079" y="1261005"/>
            <a:ext cx="861984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ADMINISTRAÇÃO </a:t>
            </a:r>
            <a:r>
              <a:rPr lang="pt-BR" sz="2400" b="1" dirty="0" smtClean="0"/>
              <a:t>PÚBLICA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5681313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1520" y="1988840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 smtClean="0"/>
              <a:t>Instrumento</a:t>
            </a:r>
            <a:r>
              <a:rPr lang="pt-BR" sz="2400" dirty="0" smtClean="0"/>
              <a:t> </a:t>
            </a:r>
            <a:r>
              <a:rPr lang="pt-BR" sz="2400" dirty="0"/>
              <a:t>por meio do qual as organizações da sociedade civil</a:t>
            </a:r>
            <a:r>
              <a:rPr lang="pt-BR" sz="2400" dirty="0" smtClean="0"/>
              <a:t>, movimentos </a:t>
            </a:r>
            <a:r>
              <a:rPr lang="pt-BR" sz="2400" dirty="0"/>
              <a:t>sociais e cidadãos </a:t>
            </a:r>
            <a:r>
              <a:rPr lang="pt-BR" sz="2400" b="1" dirty="0"/>
              <a:t>poderão apresentar propostas </a:t>
            </a:r>
            <a:r>
              <a:rPr lang="pt-BR" sz="2400" dirty="0"/>
              <a:t>ao poder público </a:t>
            </a:r>
            <a:r>
              <a:rPr lang="pt-BR" sz="2400" dirty="0" smtClean="0"/>
              <a:t>para que </a:t>
            </a:r>
            <a:r>
              <a:rPr lang="pt-BR" sz="2400" dirty="0"/>
              <a:t>este avalie a possibilidade de realização de um </a:t>
            </a:r>
            <a:r>
              <a:rPr lang="pt-BR" sz="2400" b="1" dirty="0"/>
              <a:t>chamamento </a:t>
            </a:r>
            <a:r>
              <a:rPr lang="pt-BR" sz="2400" b="1" dirty="0" smtClean="0"/>
              <a:t>público objetivando </a:t>
            </a:r>
            <a:r>
              <a:rPr lang="pt-BR" sz="2400" b="1" dirty="0"/>
              <a:t>a celebração de parceria</a:t>
            </a:r>
            <a:r>
              <a:rPr lang="pt-BR" sz="2400" b="1" dirty="0" smtClean="0"/>
              <a:t>.</a:t>
            </a:r>
          </a:p>
          <a:p>
            <a:pPr algn="just"/>
            <a:endParaRPr lang="pt-BR" sz="2400" b="1" dirty="0"/>
          </a:p>
          <a:p>
            <a:pPr algn="just"/>
            <a:r>
              <a:rPr lang="pt-BR" sz="2400" dirty="0"/>
              <a:t>A realização do Procedimento de Manifestação de Interesse </a:t>
            </a:r>
            <a:r>
              <a:rPr lang="pt-BR" sz="2400" dirty="0" smtClean="0"/>
              <a:t>Social </a:t>
            </a:r>
            <a:r>
              <a:rPr lang="pt-BR" sz="2400" b="1" dirty="0" smtClean="0"/>
              <a:t>não implicará necessariamente na execução </a:t>
            </a:r>
            <a:r>
              <a:rPr lang="pt-BR" sz="2400" dirty="0" smtClean="0"/>
              <a:t>do chamamento público, que acontecerá de acordo com os </a:t>
            </a:r>
            <a:r>
              <a:rPr lang="pt-BR" sz="2400" dirty="0"/>
              <a:t>interesses da </a:t>
            </a:r>
            <a:r>
              <a:rPr lang="pt-BR" sz="2400" b="1" dirty="0"/>
              <a:t>administração caso entenda conveniente </a:t>
            </a:r>
            <a:r>
              <a:rPr lang="pt-BR" sz="2400" dirty="0" smtClean="0"/>
              <a:t>a formalização </a:t>
            </a:r>
            <a:r>
              <a:rPr lang="pt-BR" sz="2400" dirty="0"/>
              <a:t>de parceria.</a:t>
            </a:r>
          </a:p>
        </p:txBody>
      </p:sp>
      <p:sp>
        <p:nvSpPr>
          <p:cNvPr id="3" name="Retângulo 2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PROCEDIMENTO </a:t>
            </a:r>
            <a:r>
              <a:rPr lang="pt-BR" sz="2400" b="1" dirty="0"/>
              <a:t>DE MANIFESTAÇÃO DE INTERESSE SOCIAL</a:t>
            </a:r>
          </a:p>
        </p:txBody>
      </p:sp>
    </p:spTree>
    <p:extLst>
      <p:ext uri="{BB962C8B-B14F-4D97-AF65-F5344CB8AC3E}">
        <p14:creationId xmlns:p14="http://schemas.microsoft.com/office/powerpoint/2010/main" val="28919461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i="1" dirty="0" smtClean="0"/>
              <a:t>Planejamento – </a:t>
            </a:r>
            <a:r>
              <a:rPr lang="pt-BR" sz="2400" dirty="0" smtClean="0"/>
              <a:t>A etapa </a:t>
            </a:r>
            <a:r>
              <a:rPr lang="pt-BR" sz="2400" dirty="0"/>
              <a:t>de planejamento é comum tanto </a:t>
            </a:r>
            <a:r>
              <a:rPr lang="pt-BR" sz="2400" dirty="0" smtClean="0"/>
              <a:t>a </a:t>
            </a:r>
            <a:r>
              <a:rPr lang="pt-BR" sz="2400" b="1" dirty="0" smtClean="0"/>
              <a:t>administração pública </a:t>
            </a:r>
            <a:r>
              <a:rPr lang="pt-BR" sz="2400" dirty="0" smtClean="0"/>
              <a:t>quanto às </a:t>
            </a:r>
            <a:r>
              <a:rPr lang="pt-BR" sz="2400" b="1" dirty="0" smtClean="0"/>
              <a:t>organizações da sociedade </a:t>
            </a:r>
            <a:r>
              <a:rPr lang="pt-BR" sz="2400" b="1" dirty="0"/>
              <a:t>civil</a:t>
            </a:r>
            <a:r>
              <a:rPr lang="pt-BR" sz="2400" dirty="0"/>
              <a:t>. </a:t>
            </a:r>
            <a:endParaRPr lang="pt-BR" sz="2400" dirty="0" smtClean="0"/>
          </a:p>
          <a:p>
            <a:pPr algn="just"/>
            <a:endParaRPr lang="pt-BR" sz="2400" dirty="0"/>
          </a:p>
          <a:p>
            <a:pPr algn="just"/>
            <a:r>
              <a:rPr lang="pt-BR" sz="2400" b="1" dirty="0" smtClean="0"/>
              <a:t>É a </a:t>
            </a:r>
            <a:r>
              <a:rPr lang="pt-BR" sz="2400" b="1" dirty="0"/>
              <a:t>fase mais </a:t>
            </a:r>
            <a:r>
              <a:rPr lang="pt-BR" sz="2400" b="1" dirty="0" smtClean="0"/>
              <a:t>importante </a:t>
            </a:r>
            <a:r>
              <a:rPr lang="pt-BR" sz="2400" dirty="0" smtClean="0"/>
              <a:t>de </a:t>
            </a:r>
            <a:r>
              <a:rPr lang="pt-BR" sz="2400" dirty="0"/>
              <a:t>uma </a:t>
            </a:r>
            <a:r>
              <a:rPr lang="pt-BR" sz="2400" dirty="0" smtClean="0"/>
              <a:t>parceria</a:t>
            </a:r>
            <a:r>
              <a:rPr lang="pt-BR" sz="2400" dirty="0"/>
              <a:t>, pois um bom planejamento </a:t>
            </a:r>
            <a:r>
              <a:rPr lang="pt-BR" sz="2400" b="1" dirty="0"/>
              <a:t>garante a efetividade </a:t>
            </a:r>
            <a:r>
              <a:rPr lang="pt-BR" sz="2400" b="1" dirty="0" smtClean="0"/>
              <a:t>das etapas </a:t>
            </a:r>
            <a:r>
              <a:rPr lang="pt-BR" sz="2400" b="1" dirty="0"/>
              <a:t>seguintes </a:t>
            </a:r>
            <a:r>
              <a:rPr lang="pt-BR" sz="2400" dirty="0"/>
              <a:t>de </a:t>
            </a:r>
            <a:r>
              <a:rPr lang="pt-BR" sz="2400" dirty="0" smtClean="0"/>
              <a:t>seleção e </a:t>
            </a:r>
            <a:r>
              <a:rPr lang="pt-BR" sz="2400" b="1" dirty="0" smtClean="0"/>
              <a:t>celebração, execução, monitoramento e avaliação </a:t>
            </a:r>
            <a:r>
              <a:rPr lang="pt-BR" sz="2400" dirty="0" smtClean="0"/>
              <a:t>e</a:t>
            </a:r>
            <a:r>
              <a:rPr lang="pt-BR" sz="2400" dirty="0"/>
              <a:t>, sobretudo, </a:t>
            </a:r>
            <a:r>
              <a:rPr lang="pt-BR" sz="2400" b="1" dirty="0" smtClean="0"/>
              <a:t>prestação de </a:t>
            </a:r>
            <a:r>
              <a:rPr lang="pt-BR" sz="2400" b="1" dirty="0"/>
              <a:t>contas</a:t>
            </a:r>
            <a:r>
              <a:rPr lang="pt-B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72202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i="1" dirty="0" smtClean="0"/>
              <a:t>Plano </a:t>
            </a:r>
            <a:r>
              <a:rPr lang="pt-BR" sz="2400" b="1" i="1" dirty="0"/>
              <a:t>de </a:t>
            </a:r>
            <a:r>
              <a:rPr lang="pt-BR" sz="2400" b="1" i="1" dirty="0" smtClean="0"/>
              <a:t>Trabalho – </a:t>
            </a:r>
            <a:r>
              <a:rPr lang="pt-BR" sz="2400" dirty="0" smtClean="0"/>
              <a:t>poderá incluir</a:t>
            </a:r>
            <a:r>
              <a:rPr lang="pt-BR" sz="2400" dirty="0"/>
              <a:t>, </a:t>
            </a:r>
            <a:r>
              <a:rPr lang="pt-BR" sz="2400" dirty="0" smtClean="0"/>
              <a:t>também , </a:t>
            </a:r>
            <a:r>
              <a:rPr lang="pt-BR" sz="2400" dirty="0"/>
              <a:t>o </a:t>
            </a:r>
            <a:r>
              <a:rPr lang="pt-BR" sz="2400" b="1" dirty="0"/>
              <a:t>pagamento </a:t>
            </a:r>
            <a:r>
              <a:rPr lang="pt-BR" sz="2400" b="1" dirty="0" smtClean="0"/>
              <a:t>dos custos indiretos </a:t>
            </a:r>
            <a:r>
              <a:rPr lang="pt-BR" sz="2400" dirty="0" smtClean="0"/>
              <a:t>necessários a realização da </a:t>
            </a:r>
            <a:r>
              <a:rPr lang="pt-BR" sz="2400" dirty="0"/>
              <a:t>parceria, seja qual for a </a:t>
            </a:r>
            <a:r>
              <a:rPr lang="pt-BR" sz="2400" dirty="0" smtClean="0"/>
              <a:t>proporção em relação ao </a:t>
            </a:r>
            <a:r>
              <a:rPr lang="pt-BR" sz="2400" dirty="0"/>
              <a:t>valor total da </a:t>
            </a:r>
            <a:r>
              <a:rPr lang="pt-BR" sz="2400" dirty="0" smtClean="0"/>
              <a:t>parceria</a:t>
            </a:r>
            <a:r>
              <a:rPr lang="pt-BR" sz="2400" dirty="0"/>
              <a:t>. </a:t>
            </a:r>
            <a:endParaRPr lang="pt-BR" sz="2400" dirty="0" smtClean="0"/>
          </a:p>
          <a:p>
            <a:pPr algn="just"/>
            <a:endParaRPr lang="pt-BR" sz="2400" dirty="0"/>
          </a:p>
          <a:p>
            <a:pPr algn="just"/>
            <a:r>
              <a:rPr lang="pt-BR" sz="2400" dirty="0" smtClean="0"/>
              <a:t>Tais custos </a:t>
            </a:r>
            <a:r>
              <a:rPr lang="pt-BR" sz="2400" dirty="0"/>
              <a:t>podem </a:t>
            </a:r>
            <a:r>
              <a:rPr lang="pt-BR" sz="2400" dirty="0" smtClean="0"/>
              <a:t>incluir </a:t>
            </a:r>
            <a:r>
              <a:rPr lang="pt-BR" sz="2400" b="1" dirty="0" smtClean="0"/>
              <a:t>despesas </a:t>
            </a:r>
            <a:r>
              <a:rPr lang="pt-BR" sz="2400" b="1" dirty="0"/>
              <a:t>de consumo, estrutura </a:t>
            </a:r>
            <a:r>
              <a:rPr lang="pt-BR" sz="2400" b="1" dirty="0" smtClean="0"/>
              <a:t>e gestão como água, </a:t>
            </a:r>
            <a:r>
              <a:rPr lang="pt-BR" sz="2400" b="1" dirty="0"/>
              <a:t>luz, </a:t>
            </a:r>
            <a:r>
              <a:rPr lang="pt-BR" sz="2400" b="1" dirty="0" smtClean="0"/>
              <a:t>internet, transporte</a:t>
            </a:r>
            <a:r>
              <a:rPr lang="pt-BR" sz="2400" b="1" dirty="0"/>
              <a:t>, aluguel, telefone, </a:t>
            </a:r>
            <a:r>
              <a:rPr lang="pt-BR" sz="2400" b="1" dirty="0" smtClean="0"/>
              <a:t>serviços contábeis e de </a:t>
            </a:r>
            <a:r>
              <a:rPr lang="pt-BR" sz="2400" b="1" dirty="0"/>
              <a:t>assessoria </a:t>
            </a:r>
            <a:r>
              <a:rPr lang="pt-BR" sz="2400" b="1" dirty="0" smtClean="0"/>
              <a:t>jurídica.</a:t>
            </a:r>
            <a:endParaRPr lang="pt-BR" sz="2400" dirty="0"/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146380805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2001029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É importante esclarecer que os </a:t>
            </a:r>
            <a:r>
              <a:rPr lang="pt-BR" sz="2400" b="1" dirty="0"/>
              <a:t>custos indiretos </a:t>
            </a:r>
            <a:r>
              <a:rPr lang="pt-BR" sz="2400" dirty="0"/>
              <a:t>não se confundem </a:t>
            </a:r>
            <a:r>
              <a:rPr lang="pt-BR" sz="2400" b="1" dirty="0"/>
              <a:t>com a taxa de administração</a:t>
            </a:r>
            <a:r>
              <a:rPr lang="pt-BR" sz="2400" dirty="0"/>
              <a:t>, de gerencia ou outra similar, que é proibida </a:t>
            </a:r>
            <a:r>
              <a:rPr lang="pt-BR" sz="2400" dirty="0" smtClean="0"/>
              <a:t>(...</a:t>
            </a:r>
            <a:r>
              <a:rPr lang="pt-BR" sz="2400" b="1" i="1" dirty="0" smtClean="0"/>
              <a:t>utilizar </a:t>
            </a:r>
            <a:r>
              <a:rPr lang="pt-BR" sz="2400" b="1" i="1" dirty="0"/>
              <a:t>recursos para finalidade alheia ao objeto da parceria</a:t>
            </a:r>
            <a:r>
              <a:rPr lang="pt-BR" sz="2400" dirty="0" smtClean="0"/>
              <a:t>; </a:t>
            </a:r>
            <a:r>
              <a:rPr lang="pt-BR" sz="2400" dirty="0">
                <a:solidFill>
                  <a:srgbClr val="FF0000"/>
                </a:solidFill>
              </a:rPr>
              <a:t>(Redação dada pela Lei nº 13.204, de 2015</a:t>
            </a:r>
            <a:r>
              <a:rPr lang="pt-BR" sz="2400" dirty="0" smtClean="0">
                <a:solidFill>
                  <a:srgbClr val="FF0000"/>
                </a:solidFill>
              </a:rPr>
              <a:t>)</a:t>
            </a:r>
            <a:r>
              <a:rPr lang="pt-BR" sz="2400" dirty="0" smtClean="0"/>
              <a:t>).</a:t>
            </a:r>
            <a:endParaRPr lang="pt-BR" sz="2400" dirty="0"/>
          </a:p>
          <a:p>
            <a:pPr algn="just"/>
            <a:r>
              <a:rPr lang="pt-BR" sz="2400" dirty="0"/>
              <a:t> </a:t>
            </a:r>
          </a:p>
          <a:p>
            <a:pPr algn="just"/>
            <a:r>
              <a:rPr lang="pt-BR" sz="2400" dirty="0" smtClean="0"/>
              <a:t>Caso a organização venha a </a:t>
            </a:r>
            <a:r>
              <a:rPr lang="pt-BR" sz="2400" b="1" dirty="0" smtClean="0"/>
              <a:t>ratear os custos </a:t>
            </a:r>
            <a:r>
              <a:rPr lang="pt-BR" sz="2400" dirty="0" smtClean="0"/>
              <a:t>com outra fonte de financiamento, deverá apresentar </a:t>
            </a:r>
            <a:r>
              <a:rPr lang="pt-BR" sz="2400" b="1" dirty="0" smtClean="0"/>
              <a:t>memória de cálculo </a:t>
            </a:r>
            <a:r>
              <a:rPr lang="pt-BR" sz="2400" dirty="0" smtClean="0"/>
              <a:t>que demonstre a </a:t>
            </a:r>
            <a:r>
              <a:rPr lang="pt-BR" sz="2400" b="1" dirty="0" smtClean="0"/>
              <a:t>parte paga pela parceria </a:t>
            </a:r>
            <a:r>
              <a:rPr lang="pt-BR" sz="2400" dirty="0" smtClean="0"/>
              <a:t>e a parte paga com outros recursos (</a:t>
            </a:r>
            <a:r>
              <a:rPr lang="pt-BR" sz="2400" b="1" i="1" dirty="0" smtClean="0"/>
              <a:t>documentado</a:t>
            </a:r>
            <a:r>
              <a:rPr lang="pt-BR" sz="2400" dirty="0" smtClean="0"/>
              <a:t>). </a:t>
            </a:r>
          </a:p>
          <a:p>
            <a:pPr algn="just"/>
            <a:endParaRPr lang="pt-BR" sz="1500" b="1" dirty="0"/>
          </a:p>
          <a:p>
            <a:pPr algn="just"/>
            <a:r>
              <a:rPr lang="pt-BR" sz="2400" b="1" dirty="0" smtClean="0"/>
              <a:t>O objetivo é garantir que não haja duplicidade </a:t>
            </a:r>
            <a:r>
              <a:rPr lang="pt-BR" sz="2400" dirty="0"/>
              <a:t>ou </a:t>
            </a:r>
            <a:r>
              <a:rPr lang="pt-BR" sz="2400" dirty="0" smtClean="0"/>
              <a:t>sobreposição de fontes de </a:t>
            </a:r>
            <a:r>
              <a:rPr lang="pt-BR" sz="2400" dirty="0"/>
              <a:t>recursos em uma mesma parcela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4943413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97850"/>
            <a:ext cx="864096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O </a:t>
            </a:r>
            <a:r>
              <a:rPr lang="pt-BR" sz="2400" b="1" dirty="0"/>
              <a:t>Plano de Trabalho </a:t>
            </a:r>
            <a:r>
              <a:rPr lang="pt-BR" sz="2400" dirty="0" smtClean="0"/>
              <a:t>é o </a:t>
            </a:r>
            <a:r>
              <a:rPr lang="pt-BR" sz="2400" dirty="0"/>
              <a:t>documento </a:t>
            </a:r>
            <a:r>
              <a:rPr lang="pt-BR" sz="2400" dirty="0" smtClean="0"/>
              <a:t>onde serão detalhados </a:t>
            </a:r>
            <a:r>
              <a:rPr lang="pt-BR" sz="2400" dirty="0"/>
              <a:t>todos </a:t>
            </a:r>
            <a:r>
              <a:rPr lang="pt-BR" sz="2400" dirty="0" smtClean="0"/>
              <a:t>os valores </a:t>
            </a:r>
            <a:r>
              <a:rPr lang="pt-BR" sz="2400" dirty="0"/>
              <a:t>referentes ao </a:t>
            </a:r>
            <a:r>
              <a:rPr lang="pt-BR" sz="2400" b="1" dirty="0"/>
              <a:t>pagamento </a:t>
            </a:r>
            <a:r>
              <a:rPr lang="pt-BR" sz="2400" b="1" dirty="0" smtClean="0"/>
              <a:t>da equipe </a:t>
            </a:r>
            <a:r>
              <a:rPr lang="pt-BR" sz="2400" b="1" dirty="0"/>
              <a:t>de trabalho</a:t>
            </a:r>
            <a:r>
              <a:rPr lang="pt-BR" sz="2400" dirty="0" smtClean="0"/>
              <a:t>. Nele</a:t>
            </a:r>
            <a:r>
              <a:rPr lang="pt-BR" sz="2400" dirty="0"/>
              <a:t>, </a:t>
            </a:r>
            <a:r>
              <a:rPr lang="pt-BR" sz="2400" dirty="0" smtClean="0"/>
              <a:t>deverão ser incluídos:</a:t>
            </a:r>
          </a:p>
          <a:p>
            <a:pPr algn="just"/>
            <a:endParaRPr lang="pt-BR" sz="10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Valores </a:t>
            </a:r>
            <a:r>
              <a:rPr lang="pt-BR" sz="2400" dirty="0"/>
              <a:t>dos impostos;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Contribuições sociais</a:t>
            </a:r>
            <a:r>
              <a:rPr lang="pt-BR" sz="2400" dirty="0"/>
              <a:t>;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Fundo </a:t>
            </a:r>
            <a:r>
              <a:rPr lang="pt-BR" sz="2400" dirty="0"/>
              <a:t>de Garantia por Tempo </a:t>
            </a:r>
            <a:r>
              <a:rPr lang="pt-BR" sz="2400" dirty="0" smtClean="0"/>
              <a:t>de Serviço (</a:t>
            </a:r>
            <a:r>
              <a:rPr lang="pt-BR" sz="2400" dirty="0"/>
              <a:t>FGTS);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Férias</a:t>
            </a:r>
            <a:r>
              <a:rPr lang="pt-BR" sz="2400" dirty="0"/>
              <a:t>;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Décimo terceiro salário</a:t>
            </a:r>
            <a:r>
              <a:rPr lang="pt-BR" sz="2400" dirty="0"/>
              <a:t>;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Salários </a:t>
            </a:r>
            <a:r>
              <a:rPr lang="pt-BR" sz="2400" dirty="0"/>
              <a:t>proporcionais;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Verbas </a:t>
            </a:r>
            <a:r>
              <a:rPr lang="pt-BR" sz="2400" dirty="0"/>
              <a:t>rescisórias; e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Demais </a:t>
            </a:r>
            <a:r>
              <a:rPr lang="pt-BR" sz="2400" dirty="0"/>
              <a:t>encargos sociais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255541683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Na </a:t>
            </a:r>
            <a:r>
              <a:rPr lang="pt-BR" sz="2400" b="1" dirty="0"/>
              <a:t>etapa de planejamento</a:t>
            </a:r>
            <a:r>
              <a:rPr lang="pt-BR" sz="2400" dirty="0"/>
              <a:t>, </a:t>
            </a:r>
            <a:r>
              <a:rPr lang="pt-BR" sz="2400" b="1" dirty="0"/>
              <a:t>cada parte </a:t>
            </a:r>
            <a:r>
              <a:rPr lang="pt-BR" sz="2400" dirty="0" smtClean="0"/>
              <a:t>deverá pensar </a:t>
            </a:r>
            <a:r>
              <a:rPr lang="pt-BR" sz="2400" dirty="0"/>
              <a:t>o que </a:t>
            </a:r>
            <a:r>
              <a:rPr lang="pt-BR" sz="2400" dirty="0" smtClean="0"/>
              <a:t>se pretende </a:t>
            </a:r>
            <a:r>
              <a:rPr lang="pt-BR" sz="2400" dirty="0"/>
              <a:t>com a parceria, refletindo sobre o que será necessário em temos de </a:t>
            </a:r>
            <a:r>
              <a:rPr lang="pt-BR" sz="2400" b="1" dirty="0" smtClean="0"/>
              <a:t>estrutura </a:t>
            </a:r>
            <a:r>
              <a:rPr lang="pt-BR" sz="2400" b="1" dirty="0"/>
              <a:t>administrativa </a:t>
            </a:r>
            <a:r>
              <a:rPr lang="pt-BR" sz="2400" dirty="0"/>
              <a:t>e, especialmente, de </a:t>
            </a:r>
            <a:r>
              <a:rPr lang="pt-BR" sz="2400" b="1" dirty="0"/>
              <a:t>metas e resultados </a:t>
            </a:r>
            <a:r>
              <a:rPr lang="pt-BR" sz="2400" dirty="0"/>
              <a:t>a serem atingidos.</a:t>
            </a:r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166709797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1520" y="1672347"/>
            <a:ext cx="8496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000" b="1" i="1" dirty="0" smtClean="0"/>
              <a:t>ASPECTOS </a:t>
            </a:r>
            <a:r>
              <a:rPr lang="pt-BR" sz="2000" b="1" i="1" dirty="0"/>
              <a:t>GERAIS DAS </a:t>
            </a:r>
            <a:r>
              <a:rPr lang="pt-BR" sz="2000" b="1" i="1" dirty="0" smtClean="0"/>
              <a:t>PARCERIAS.</a:t>
            </a:r>
            <a:endParaRPr lang="pt-BR" sz="2000" b="1" i="1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000" b="1" i="1" dirty="0" smtClean="0"/>
              <a:t>ORGANIZAÇÃO </a:t>
            </a:r>
            <a:r>
              <a:rPr lang="pt-BR" sz="2000" b="1" i="1" dirty="0"/>
              <a:t>DA SOCIEDADE CIVIL (OSC</a:t>
            </a:r>
            <a:r>
              <a:rPr lang="pt-BR" sz="2000" b="1" i="1" dirty="0" smtClean="0"/>
              <a:t>).</a:t>
            </a:r>
            <a:endParaRPr lang="pt-BR" sz="2000" b="1" i="1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000" b="1" i="1" dirty="0" smtClean="0"/>
              <a:t>ADMINISTRAÇÃO PÚBLICA.</a:t>
            </a:r>
            <a:endParaRPr lang="pt-BR" sz="2000" b="1" i="1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000" b="1" i="1" dirty="0" smtClean="0"/>
              <a:t>PROCEDIMENTO </a:t>
            </a:r>
            <a:r>
              <a:rPr lang="pt-BR" sz="2000" b="1" i="1" dirty="0"/>
              <a:t>DE MANIFESTAÇÃO DE INTERESSE </a:t>
            </a:r>
            <a:r>
              <a:rPr lang="pt-BR" sz="2000" b="1" i="1" dirty="0" smtClean="0"/>
              <a:t>SOCIAL.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000" b="1" i="1" dirty="0" smtClean="0"/>
              <a:t>ETAPAS </a:t>
            </a:r>
            <a:r>
              <a:rPr lang="pt-BR" sz="2000" b="1" i="1" dirty="0"/>
              <a:t>DE UMA </a:t>
            </a:r>
            <a:r>
              <a:rPr lang="pt-BR" sz="2000" b="1" i="1" dirty="0" smtClean="0"/>
              <a:t>PARCERIA.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000" b="1" i="1" dirty="0" smtClean="0"/>
              <a:t>EXECUÇÃO.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000" b="1" i="1" dirty="0" smtClean="0"/>
              <a:t>MONITORAMENTO </a:t>
            </a:r>
            <a:r>
              <a:rPr lang="pt-BR" sz="2000" b="1" i="1" dirty="0"/>
              <a:t>E </a:t>
            </a:r>
            <a:r>
              <a:rPr lang="pt-BR" sz="2000" b="1" i="1" dirty="0" smtClean="0"/>
              <a:t>AVALIAÇÃO.</a:t>
            </a:r>
            <a:endParaRPr lang="pt-BR" sz="2000" b="1" i="1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000" b="1" i="1" dirty="0" smtClean="0"/>
              <a:t>PRESTAÇÃO </a:t>
            </a:r>
            <a:r>
              <a:rPr lang="pt-BR" sz="2000" b="1" i="1" dirty="0"/>
              <a:t>DE </a:t>
            </a:r>
            <a:r>
              <a:rPr lang="pt-BR" sz="2000" b="1" i="1" dirty="0" smtClean="0"/>
              <a:t>CONTAS.</a:t>
            </a:r>
            <a:endParaRPr lang="pt-BR" sz="2000" b="1" i="1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000" b="1" i="1" dirty="0" smtClean="0"/>
              <a:t>BIBLIOGRAFIA.</a:t>
            </a:r>
            <a:endParaRPr lang="pt-BR" sz="2000" b="1" i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179512" y="1196752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PROGRAMA</a:t>
            </a:r>
            <a:endParaRPr lang="pt-BR" sz="2400" b="1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16832"/>
            <a:ext cx="864096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100" b="1" dirty="0" smtClean="0"/>
              <a:t>Termo </a:t>
            </a:r>
            <a:r>
              <a:rPr lang="pt-BR" sz="2100" b="1" dirty="0"/>
              <a:t>de Colaboração, Termo de Fomento e Acordo de </a:t>
            </a:r>
            <a:r>
              <a:rPr lang="pt-BR" sz="2100" b="1" dirty="0" smtClean="0"/>
              <a:t>Cooperação </a:t>
            </a:r>
          </a:p>
          <a:p>
            <a:pPr algn="just"/>
            <a:endParaRPr lang="pt-BR" sz="1000" dirty="0" smtClean="0"/>
          </a:p>
          <a:p>
            <a:pPr algn="just"/>
            <a:r>
              <a:rPr lang="pt-BR" sz="2100" dirty="0" smtClean="0"/>
              <a:t>Esta </a:t>
            </a:r>
            <a:r>
              <a:rPr lang="pt-BR" sz="2100" dirty="0"/>
              <a:t>mudança </a:t>
            </a:r>
            <a:r>
              <a:rPr lang="pt-BR" sz="2100" b="1" dirty="0"/>
              <a:t>implica no fim da utilização do convênio </a:t>
            </a:r>
            <a:r>
              <a:rPr lang="pt-BR" sz="2100" dirty="0"/>
              <a:t>como instrumento de parceria com entidades privadas, ficando este restrito às parcerias entre entes federados e à participação de OSCs em </a:t>
            </a:r>
            <a:r>
              <a:rPr lang="pt-BR" sz="2100" b="1" dirty="0"/>
              <a:t>serviços de saúde </a:t>
            </a:r>
            <a:r>
              <a:rPr lang="pt-BR" sz="2100" dirty="0"/>
              <a:t>de </a:t>
            </a:r>
            <a:r>
              <a:rPr lang="pt-BR" sz="2100" b="1" dirty="0"/>
              <a:t>forma complementar ao SUS</a:t>
            </a:r>
            <a:r>
              <a:rPr lang="pt-BR" sz="2100" dirty="0"/>
              <a:t>, nos termos do artigo 199, §1º, da Constituição Federal.</a:t>
            </a:r>
            <a:endParaRPr lang="pt-BR" sz="2100" b="1" i="1" dirty="0"/>
          </a:p>
          <a:p>
            <a:pPr algn="just"/>
            <a:endParaRPr lang="pt-BR" sz="2100" b="1" dirty="0" smtClean="0"/>
          </a:p>
          <a:p>
            <a:pPr algn="just"/>
            <a:r>
              <a:rPr lang="pt-BR" sz="2100" b="1" dirty="0" smtClean="0"/>
              <a:t>- termo </a:t>
            </a:r>
            <a:r>
              <a:rPr lang="pt-BR" sz="2100" b="1" dirty="0"/>
              <a:t>de colaboração: </a:t>
            </a:r>
            <a:r>
              <a:rPr lang="pt-BR" sz="2100" dirty="0"/>
              <a:t>instrumento por meio do qual são formalizadas as parcerias estabelecidas pela administração pública com organizações da sociedade civil para a consecução de finalidades de interesse público e recíproco </a:t>
            </a:r>
            <a:r>
              <a:rPr lang="pt-BR" sz="2100" b="1" dirty="0"/>
              <a:t>propostas pela administração pública </a:t>
            </a:r>
            <a:r>
              <a:rPr lang="pt-BR" sz="2100" dirty="0"/>
              <a:t>que </a:t>
            </a:r>
            <a:r>
              <a:rPr lang="pt-BR" sz="2100" b="1" dirty="0"/>
              <a:t>envolvam a transferência de recursos financeiros</a:t>
            </a:r>
            <a:r>
              <a:rPr lang="pt-BR" sz="2100" dirty="0" smtClean="0"/>
              <a:t>; </a:t>
            </a:r>
            <a:r>
              <a:rPr lang="pt-BR" sz="2100" dirty="0" smtClean="0">
                <a:solidFill>
                  <a:srgbClr val="FF0000"/>
                </a:solidFill>
              </a:rPr>
              <a:t>(</a:t>
            </a:r>
            <a:r>
              <a:rPr lang="pt-BR" sz="2100" dirty="0">
                <a:solidFill>
                  <a:srgbClr val="FF0000"/>
                </a:solidFill>
              </a:rPr>
              <a:t>Redação dada pela Lei nº 13.204, de </a:t>
            </a:r>
            <a:r>
              <a:rPr lang="pt-BR" sz="2100" dirty="0" smtClean="0">
                <a:solidFill>
                  <a:srgbClr val="FF0000"/>
                </a:solidFill>
              </a:rPr>
              <a:t>2015)</a:t>
            </a:r>
            <a:endParaRPr lang="pt-BR" sz="2100" dirty="0">
              <a:solidFill>
                <a:srgbClr val="FF0000"/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8035657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100" b="1" dirty="0" smtClean="0"/>
              <a:t>Termo </a:t>
            </a:r>
            <a:r>
              <a:rPr lang="pt-BR" sz="2100" b="1" dirty="0"/>
              <a:t>de Colaboração, Termo de Fomento e Acordo de </a:t>
            </a:r>
            <a:r>
              <a:rPr lang="pt-BR" sz="2100" b="1" dirty="0" smtClean="0"/>
              <a:t>Cooperação </a:t>
            </a:r>
            <a:endParaRPr lang="pt-BR" sz="2100" b="1" dirty="0"/>
          </a:p>
          <a:p>
            <a:pPr algn="just"/>
            <a:endParaRPr lang="pt-BR" sz="1000" dirty="0"/>
          </a:p>
          <a:p>
            <a:pPr algn="just"/>
            <a:r>
              <a:rPr lang="pt-BR" sz="2100" b="1" dirty="0" smtClean="0"/>
              <a:t>- termo </a:t>
            </a:r>
            <a:r>
              <a:rPr lang="pt-BR" sz="2100" b="1" dirty="0"/>
              <a:t>de fomento: </a:t>
            </a:r>
            <a:r>
              <a:rPr lang="pt-BR" sz="2100" dirty="0"/>
              <a:t>instrumento por meio do qual são formalizadas as parcerias estabelecidas pela administração pública com organizações da sociedade civil para a consecução de finalidades de interesse público e recíproco </a:t>
            </a:r>
            <a:r>
              <a:rPr lang="pt-BR" sz="2100" b="1" dirty="0"/>
              <a:t>propostas pelas organizações da sociedade civil</a:t>
            </a:r>
            <a:r>
              <a:rPr lang="pt-BR" sz="2100" dirty="0"/>
              <a:t>, </a:t>
            </a:r>
            <a:r>
              <a:rPr lang="pt-BR" sz="2100" b="1" dirty="0"/>
              <a:t>que envolvam a transferência de recursos financeiros</a:t>
            </a:r>
            <a:r>
              <a:rPr lang="pt-BR" sz="2100" dirty="0" smtClean="0"/>
              <a:t>; </a:t>
            </a:r>
            <a:r>
              <a:rPr lang="pt-BR" sz="2100" dirty="0" smtClean="0">
                <a:solidFill>
                  <a:srgbClr val="FF0000"/>
                </a:solidFill>
              </a:rPr>
              <a:t>(</a:t>
            </a:r>
            <a:r>
              <a:rPr lang="pt-BR" sz="2100" dirty="0">
                <a:solidFill>
                  <a:srgbClr val="FF0000"/>
                </a:solidFill>
              </a:rPr>
              <a:t>Redação dada pela Lei nº 13.204, de 2015</a:t>
            </a:r>
            <a:r>
              <a:rPr lang="pt-BR" sz="2100" dirty="0" smtClean="0">
                <a:solidFill>
                  <a:srgbClr val="FF0000"/>
                </a:solidFill>
              </a:rPr>
              <a:t>)</a:t>
            </a:r>
            <a:endParaRPr lang="pt-BR" sz="2100" dirty="0">
              <a:solidFill>
                <a:srgbClr val="FF0000"/>
              </a:solidFill>
            </a:endParaRPr>
          </a:p>
          <a:p>
            <a:pPr algn="just"/>
            <a:endParaRPr lang="pt-BR" sz="2100" dirty="0">
              <a:solidFill>
                <a:srgbClr val="FF0000"/>
              </a:solidFill>
            </a:endParaRPr>
          </a:p>
          <a:p>
            <a:pPr algn="just"/>
            <a:r>
              <a:rPr lang="pt-BR" sz="2100" b="1" dirty="0" smtClean="0"/>
              <a:t>- acordo </a:t>
            </a:r>
            <a:r>
              <a:rPr lang="pt-BR" sz="2100" b="1" dirty="0"/>
              <a:t>de cooperação: </a:t>
            </a:r>
            <a:r>
              <a:rPr lang="pt-BR" sz="2100" dirty="0"/>
              <a:t>instrumento por meio do qual são formalizadas as parcerias estabelecidas pela administração pública com organizações da sociedade civil para a consecução de finalidades de </a:t>
            </a:r>
            <a:r>
              <a:rPr lang="pt-BR" sz="2100" b="1" dirty="0"/>
              <a:t>interesse público e recíproco que não envolvam a transferência de recursos financeiros</a:t>
            </a:r>
            <a:r>
              <a:rPr lang="pt-BR" sz="2100" b="1" dirty="0" smtClean="0"/>
              <a:t>; </a:t>
            </a:r>
            <a:r>
              <a:rPr lang="pt-BR" sz="2100" dirty="0" smtClean="0">
                <a:solidFill>
                  <a:srgbClr val="FF0000"/>
                </a:solidFill>
              </a:rPr>
              <a:t>(</a:t>
            </a:r>
            <a:r>
              <a:rPr lang="pt-BR" sz="2100" dirty="0">
                <a:solidFill>
                  <a:srgbClr val="FF0000"/>
                </a:solidFill>
              </a:rPr>
              <a:t>Incluído pela Lei nº 13.204, de 2015</a:t>
            </a:r>
            <a:r>
              <a:rPr lang="pt-BR" sz="2100" dirty="0" smtClean="0">
                <a:solidFill>
                  <a:srgbClr val="FF0000"/>
                </a:solidFill>
              </a:rPr>
              <a:t>)</a:t>
            </a:r>
            <a:endParaRPr lang="pt-BR" sz="2100" dirty="0">
              <a:solidFill>
                <a:srgbClr val="FF0000"/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21609994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200" b="1" i="1" dirty="0" smtClean="0"/>
              <a:t>Documentos </a:t>
            </a:r>
            <a:r>
              <a:rPr lang="pt-BR" sz="2200" b="1" i="1" dirty="0"/>
              <a:t>para </a:t>
            </a:r>
            <a:r>
              <a:rPr lang="pt-BR" sz="2200" b="1" i="1" dirty="0" smtClean="0"/>
              <a:t>formalização - </a:t>
            </a:r>
            <a:r>
              <a:rPr lang="pt-BR" sz="2200" dirty="0" smtClean="0"/>
              <a:t>Para </a:t>
            </a:r>
            <a:r>
              <a:rPr lang="pt-BR" sz="2200" dirty="0"/>
              <a:t>a </a:t>
            </a:r>
            <a:r>
              <a:rPr lang="pt-BR" sz="2200" b="1" dirty="0"/>
              <a:t>formalização da parceria </a:t>
            </a:r>
            <a:r>
              <a:rPr lang="pt-BR" sz="2200" dirty="0"/>
              <a:t>é necessário que a </a:t>
            </a:r>
            <a:r>
              <a:rPr lang="pt-BR" sz="2200" b="1" dirty="0"/>
              <a:t>Organização da </a:t>
            </a:r>
            <a:r>
              <a:rPr lang="pt-BR" sz="2200" b="1" dirty="0" smtClean="0"/>
              <a:t>Sociedade </a:t>
            </a:r>
            <a:r>
              <a:rPr lang="pt-BR" sz="2200" b="1" dirty="0"/>
              <a:t>Civil comprove </a:t>
            </a:r>
            <a:r>
              <a:rPr lang="pt-BR" sz="2200" dirty="0"/>
              <a:t>sua capacidade de gerenciar e executar os </a:t>
            </a:r>
            <a:r>
              <a:rPr lang="pt-BR" sz="2200" dirty="0" smtClean="0"/>
              <a:t>repasses públicos</a:t>
            </a:r>
            <a:r>
              <a:rPr lang="pt-BR" sz="2200" dirty="0"/>
              <a:t>, mediante apresentação dos seguintes documentos: </a:t>
            </a:r>
          </a:p>
          <a:p>
            <a:pPr algn="just"/>
            <a:endParaRPr lang="pt-BR" sz="2200" dirty="0" smtClean="0"/>
          </a:p>
          <a:p>
            <a:pPr marL="457200" indent="-457200" algn="just">
              <a:buAutoNum type="alphaLcParenR"/>
            </a:pPr>
            <a:r>
              <a:rPr lang="pt-BR" sz="2200" b="1" dirty="0" smtClean="0"/>
              <a:t>Ofício </a:t>
            </a:r>
            <a:r>
              <a:rPr lang="pt-BR" sz="2200" b="1" dirty="0"/>
              <a:t>do Representante da Organização da Sociedade Civil </a:t>
            </a:r>
            <a:r>
              <a:rPr lang="pt-BR" sz="2200" dirty="0" smtClean="0"/>
              <a:t>solicitando </a:t>
            </a:r>
            <a:r>
              <a:rPr lang="pt-BR" sz="2200" dirty="0"/>
              <a:t>a celebração da parceria para execução do Plano de </a:t>
            </a:r>
            <a:r>
              <a:rPr lang="pt-BR" sz="2200" dirty="0" smtClean="0"/>
              <a:t>Trabalho;</a:t>
            </a:r>
          </a:p>
          <a:p>
            <a:pPr marL="457200" indent="-457200" algn="just">
              <a:buAutoNum type="alphaLcParenR"/>
            </a:pPr>
            <a:endParaRPr lang="pt-BR" sz="2200" b="1" dirty="0"/>
          </a:p>
          <a:p>
            <a:pPr marL="457200" indent="-457200" algn="just">
              <a:buAutoNum type="alphaLcParenR"/>
            </a:pPr>
            <a:r>
              <a:rPr lang="pt-BR" sz="2200" b="1" dirty="0" smtClean="0"/>
              <a:t>Certidões </a:t>
            </a:r>
            <a:r>
              <a:rPr lang="pt-BR" sz="2200" b="1" dirty="0"/>
              <a:t>de regularidade fiscal</a:t>
            </a:r>
            <a:r>
              <a:rPr lang="pt-BR" sz="2200" dirty="0"/>
              <a:t>, previdenciária, </a:t>
            </a:r>
            <a:r>
              <a:rPr lang="pt-BR" sz="2200" dirty="0" smtClean="0"/>
              <a:t>tributária</a:t>
            </a:r>
            <a:r>
              <a:rPr lang="pt-BR" sz="2200" dirty="0"/>
              <a:t>, </a:t>
            </a:r>
            <a:r>
              <a:rPr lang="pt-BR" sz="2200" dirty="0" smtClean="0"/>
              <a:t>de contribuições </a:t>
            </a:r>
            <a:r>
              <a:rPr lang="pt-BR" sz="2200" dirty="0"/>
              <a:t>e de dívida ativa: </a:t>
            </a:r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pt-BR" sz="2200" b="1" dirty="0" smtClean="0"/>
              <a:t>Certidão </a:t>
            </a:r>
            <a:r>
              <a:rPr lang="pt-BR" sz="2200" b="1" dirty="0"/>
              <a:t>Negativa</a:t>
            </a:r>
            <a:r>
              <a:rPr lang="pt-BR" sz="2200" dirty="0"/>
              <a:t> expedida pela </a:t>
            </a:r>
            <a:r>
              <a:rPr lang="pt-BR" sz="2200" b="1" dirty="0"/>
              <a:t>Procuradoria</a:t>
            </a:r>
            <a:r>
              <a:rPr lang="pt-BR" sz="2200" dirty="0"/>
              <a:t> da </a:t>
            </a:r>
            <a:r>
              <a:rPr lang="pt-BR" sz="2200" dirty="0" smtClean="0"/>
              <a:t>Fazenda </a:t>
            </a:r>
            <a:r>
              <a:rPr lang="pt-BR" sz="2200" dirty="0"/>
              <a:t>Nacional (Dívida Ativa da União) e da Secretaria da </a:t>
            </a:r>
            <a:r>
              <a:rPr lang="pt-BR" sz="2200" b="1" dirty="0"/>
              <a:t>Receita Federal</a:t>
            </a:r>
            <a:r>
              <a:rPr lang="pt-BR" sz="2200" dirty="0"/>
              <a:t>; </a:t>
            </a:r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8082177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pt-BR" sz="2400" b="1" dirty="0" smtClean="0"/>
              <a:t>Prova </a:t>
            </a:r>
            <a:r>
              <a:rPr lang="pt-BR" sz="2400" b="1" dirty="0"/>
              <a:t>de regularidade </a:t>
            </a:r>
            <a:r>
              <a:rPr lang="pt-BR" sz="2400" dirty="0"/>
              <a:t>com a Fazenda </a:t>
            </a:r>
            <a:r>
              <a:rPr lang="pt-BR" sz="2400" b="1" dirty="0"/>
              <a:t>Estadual e Municipal </a:t>
            </a:r>
            <a:r>
              <a:rPr lang="pt-BR" sz="2400" dirty="0"/>
              <a:t>do domicilio ou sede da </a:t>
            </a:r>
            <a:r>
              <a:rPr lang="pt-BR" sz="2400" dirty="0" smtClean="0"/>
              <a:t>Organização </a:t>
            </a:r>
            <a:r>
              <a:rPr lang="pt-BR" sz="2400" dirty="0"/>
              <a:t>da Sociedade </a:t>
            </a:r>
            <a:r>
              <a:rPr lang="pt-BR" sz="2400" dirty="0" smtClean="0"/>
              <a:t>Civil (</a:t>
            </a:r>
            <a:r>
              <a:rPr lang="pt-BR" sz="2400" dirty="0"/>
              <a:t>Certidão Negativa de Débito Estadual e Municipal</a:t>
            </a:r>
            <a:r>
              <a:rPr lang="pt-BR" sz="2400" dirty="0" smtClean="0"/>
              <a:t>); </a:t>
            </a:r>
          </a:p>
          <a:p>
            <a:pPr marL="342900" indent="-342900" algn="just">
              <a:buFontTx/>
              <a:buChar char="-"/>
            </a:pPr>
            <a:endParaRPr lang="pt-BR" sz="2400" dirty="0"/>
          </a:p>
          <a:p>
            <a:pPr marL="342900" indent="-342900" algn="just">
              <a:buFontTx/>
              <a:buChar char="-"/>
            </a:pPr>
            <a:r>
              <a:rPr lang="pt-BR" sz="2400" b="1" dirty="0" smtClean="0"/>
              <a:t>Prova </a:t>
            </a:r>
            <a:r>
              <a:rPr lang="pt-BR" sz="2400" b="1" dirty="0"/>
              <a:t>de regularidade </a:t>
            </a:r>
            <a:r>
              <a:rPr lang="pt-BR" sz="2400" dirty="0"/>
              <a:t>relativa à Seguridade Social </a:t>
            </a:r>
            <a:r>
              <a:rPr lang="pt-BR" sz="2400" b="1" dirty="0"/>
              <a:t>(INSS); </a:t>
            </a:r>
            <a:endParaRPr lang="pt-BR" sz="2400" b="1" dirty="0" smtClean="0"/>
          </a:p>
          <a:p>
            <a:pPr marL="342900" indent="-342900" algn="just">
              <a:buFontTx/>
              <a:buChar char="-"/>
            </a:pPr>
            <a:endParaRPr lang="pt-BR" sz="2400" dirty="0"/>
          </a:p>
          <a:p>
            <a:pPr marL="342900" indent="-342900" algn="just">
              <a:buFontTx/>
              <a:buChar char="-"/>
            </a:pPr>
            <a:r>
              <a:rPr lang="pt-BR" sz="2400" b="1" dirty="0" smtClean="0"/>
              <a:t>Prova </a:t>
            </a:r>
            <a:r>
              <a:rPr lang="pt-BR" sz="2400" b="1" dirty="0"/>
              <a:t>de regularidade </a:t>
            </a:r>
            <a:r>
              <a:rPr lang="pt-BR" sz="2400" b="1" dirty="0" smtClean="0"/>
              <a:t> </a:t>
            </a:r>
            <a:r>
              <a:rPr lang="pt-BR" sz="2400" dirty="0" smtClean="0"/>
              <a:t>de </a:t>
            </a:r>
            <a:r>
              <a:rPr lang="pt-BR" sz="2400" dirty="0"/>
              <a:t>situação junto ao Fundo de Garantia por Tempo Serviço </a:t>
            </a:r>
            <a:r>
              <a:rPr lang="pt-BR" sz="2400" b="1" dirty="0"/>
              <a:t>(FGTS); </a:t>
            </a:r>
            <a:endParaRPr lang="pt-BR" sz="2400" b="1" dirty="0" smtClean="0"/>
          </a:p>
          <a:p>
            <a:pPr marL="342900" indent="-342900" algn="just">
              <a:buFontTx/>
              <a:buChar char="-"/>
            </a:pPr>
            <a:endParaRPr lang="pt-BR" sz="2400" dirty="0"/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pt-BR" sz="2400" b="1" dirty="0" smtClean="0"/>
              <a:t>Prova </a:t>
            </a:r>
            <a:r>
              <a:rPr lang="pt-BR" sz="2400" b="1" dirty="0"/>
              <a:t>de </a:t>
            </a:r>
            <a:r>
              <a:rPr lang="pt-BR" sz="2400" b="1" dirty="0" smtClean="0"/>
              <a:t>inexistência de débitos </a:t>
            </a:r>
            <a:r>
              <a:rPr lang="pt-BR" sz="2400" dirty="0"/>
              <a:t>inadimplidos perante a </a:t>
            </a:r>
            <a:r>
              <a:rPr lang="pt-BR" sz="2400" dirty="0" smtClean="0"/>
              <a:t>Justiça do Trabalho </a:t>
            </a:r>
            <a:r>
              <a:rPr lang="pt-BR" sz="2400" dirty="0"/>
              <a:t>mediante </a:t>
            </a:r>
            <a:r>
              <a:rPr lang="pt-BR" sz="2400" dirty="0" smtClean="0"/>
              <a:t>apresentação </a:t>
            </a:r>
            <a:r>
              <a:rPr lang="pt-BR" sz="2400" dirty="0"/>
              <a:t>de </a:t>
            </a:r>
            <a:r>
              <a:rPr lang="pt-BR" sz="2400" b="1" dirty="0"/>
              <a:t>Certidão Negativa de Débitos Trabalhistas</a:t>
            </a:r>
            <a:r>
              <a:rPr lang="pt-BR" sz="2400" dirty="0"/>
              <a:t>; </a:t>
            </a:r>
            <a:endParaRPr lang="pt-BR" sz="2400" dirty="0" smtClean="0"/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11910084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93575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3"/>
            </a:pPr>
            <a:r>
              <a:rPr lang="pt-BR" sz="2400" b="1" dirty="0" smtClean="0"/>
              <a:t>Certidão </a:t>
            </a:r>
            <a:r>
              <a:rPr lang="pt-BR" sz="2400" b="1" dirty="0"/>
              <a:t>de existência jurídica </a:t>
            </a:r>
            <a:r>
              <a:rPr lang="pt-BR" sz="2400" dirty="0"/>
              <a:t>expedida pelo cartório de registro civil </a:t>
            </a:r>
            <a:r>
              <a:rPr lang="pt-BR" sz="2400" dirty="0" smtClean="0"/>
              <a:t>ou </a:t>
            </a:r>
            <a:r>
              <a:rPr lang="pt-BR" sz="2400" dirty="0"/>
              <a:t>cópia do estatuto registrado e eventuais alterações ou, </a:t>
            </a:r>
            <a:r>
              <a:rPr lang="pt-BR" sz="2200" dirty="0"/>
              <a:t>tratando-se</a:t>
            </a:r>
            <a:r>
              <a:rPr lang="pt-BR" sz="2400" dirty="0" smtClean="0"/>
              <a:t> </a:t>
            </a:r>
            <a:r>
              <a:rPr lang="pt-BR" sz="2400" dirty="0"/>
              <a:t>de sociedade </a:t>
            </a:r>
            <a:r>
              <a:rPr lang="pt-BR" sz="2400" dirty="0" smtClean="0"/>
              <a:t>cooperativa</a:t>
            </a:r>
            <a:r>
              <a:rPr lang="pt-BR" sz="2400" dirty="0"/>
              <a:t>, certidão simplificada emitida por junta </a:t>
            </a:r>
            <a:r>
              <a:rPr lang="pt-BR" sz="2400" dirty="0" smtClean="0"/>
              <a:t>comercial;</a:t>
            </a:r>
          </a:p>
          <a:p>
            <a:pPr marL="457200" indent="-457200" algn="just">
              <a:buFont typeface="+mj-lt"/>
              <a:buAutoNum type="alphaLcParenR" startAt="3"/>
            </a:pPr>
            <a:endParaRPr lang="pt-BR" sz="2400" dirty="0" smtClean="0"/>
          </a:p>
          <a:p>
            <a:pPr marL="457200" indent="-457200" algn="just">
              <a:buFont typeface="+mj-lt"/>
              <a:buAutoNum type="alphaLcParenR" startAt="3"/>
            </a:pPr>
            <a:r>
              <a:rPr lang="pt-BR" sz="2400" b="1" dirty="0" smtClean="0"/>
              <a:t>Cópia </a:t>
            </a:r>
            <a:r>
              <a:rPr lang="pt-BR" sz="2400" b="1" dirty="0"/>
              <a:t>da ata de eleição </a:t>
            </a:r>
            <a:r>
              <a:rPr lang="pt-BR" sz="2400" dirty="0"/>
              <a:t>do quadro dirigente </a:t>
            </a:r>
            <a:r>
              <a:rPr lang="pt-BR" sz="2400" dirty="0" smtClean="0"/>
              <a:t>atual;</a:t>
            </a:r>
          </a:p>
          <a:p>
            <a:pPr marL="457200" indent="-457200" algn="just">
              <a:buFont typeface="+mj-lt"/>
              <a:buAutoNum type="alphaLcParenR" startAt="3"/>
            </a:pPr>
            <a:endParaRPr lang="pt-BR" sz="2400" dirty="0" smtClean="0"/>
          </a:p>
          <a:p>
            <a:pPr marL="457200" indent="-457200" algn="just">
              <a:buFont typeface="+mj-lt"/>
              <a:buAutoNum type="alphaLcParenR" startAt="3"/>
            </a:pPr>
            <a:r>
              <a:rPr lang="pt-BR" sz="2400" b="1" dirty="0" smtClean="0"/>
              <a:t>Declaração contendo a relação nominal atualizada dos dirigentes </a:t>
            </a:r>
            <a:r>
              <a:rPr lang="pt-BR" sz="2400" dirty="0" smtClean="0"/>
              <a:t>da entidade com endereço, número e órgão expedidor da carteira de identidade e número de registro no Cadastro das Pessoas Físicas, CPF da Secretaria da Receita Federal do Brasil – RFB de cada um deles;</a:t>
            </a:r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211494934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6644" y="1844824"/>
            <a:ext cx="863583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6"/>
            </a:pPr>
            <a:r>
              <a:rPr lang="pt-BR" sz="2200" b="1" dirty="0" smtClean="0"/>
              <a:t>Comprovação </a:t>
            </a:r>
            <a:r>
              <a:rPr lang="pt-BR" sz="2200" b="1" dirty="0"/>
              <a:t>de que a organização da sociedade civil funciona no endereço por ela declarado</a:t>
            </a:r>
            <a:r>
              <a:rPr lang="pt-BR" sz="2200" dirty="0"/>
              <a:t> (comprovante de água, energia elétrica ou telefone em nome da entidade, contrato de locação, instrumento de concessão real de uso, entre outros</a:t>
            </a:r>
            <a:r>
              <a:rPr lang="pt-BR" sz="2200" dirty="0" smtClean="0"/>
              <a:t>);</a:t>
            </a:r>
          </a:p>
          <a:p>
            <a:pPr marL="457200" indent="-457200" algn="just">
              <a:buFont typeface="+mj-lt"/>
              <a:buAutoNum type="alphaLcParenR" startAt="6"/>
            </a:pPr>
            <a:endParaRPr lang="pt-BR" sz="2200" dirty="0" smtClean="0"/>
          </a:p>
          <a:p>
            <a:pPr marL="457200" indent="-457200" algn="just">
              <a:buFont typeface="+mj-lt"/>
              <a:buAutoNum type="alphaLcParenR" startAt="6"/>
            </a:pPr>
            <a:r>
              <a:rPr lang="pt-BR" sz="2200" b="1" dirty="0" smtClean="0"/>
              <a:t>CPF </a:t>
            </a:r>
            <a:r>
              <a:rPr lang="pt-BR" sz="2200" b="1" dirty="0"/>
              <a:t>e RG </a:t>
            </a:r>
            <a:r>
              <a:rPr lang="pt-BR" sz="2200" dirty="0"/>
              <a:t>do representante da organização da sociedade </a:t>
            </a:r>
            <a:r>
              <a:rPr lang="pt-BR" sz="2200" dirty="0" smtClean="0"/>
              <a:t>civil;</a:t>
            </a:r>
          </a:p>
          <a:p>
            <a:pPr marL="457200" indent="-457200" algn="just">
              <a:buFont typeface="+mj-lt"/>
              <a:buAutoNum type="alphaLcParenR" startAt="6"/>
            </a:pPr>
            <a:endParaRPr lang="pt-BR" sz="2200" dirty="0"/>
          </a:p>
          <a:p>
            <a:pPr marL="457200" indent="-457200" algn="just">
              <a:buFont typeface="+mj-lt"/>
              <a:buAutoNum type="alphaLcParenR" startAt="6"/>
            </a:pPr>
            <a:r>
              <a:rPr lang="pt-BR" sz="2200" dirty="0" smtClean="0"/>
              <a:t>Cartão </a:t>
            </a:r>
            <a:r>
              <a:rPr lang="pt-BR" sz="2200" dirty="0"/>
              <a:t>do Cadastro Nacional de Pessoa Jurídica – CNPJ</a:t>
            </a:r>
            <a:r>
              <a:rPr lang="pt-BR" sz="2200" b="1" dirty="0"/>
              <a:t>, com no mínimo </a:t>
            </a:r>
            <a:r>
              <a:rPr lang="pt-BR" sz="2200" b="1" dirty="0" smtClean="0"/>
              <a:t>3 </a:t>
            </a:r>
            <a:r>
              <a:rPr lang="pt-BR" sz="2200" b="1" dirty="0"/>
              <a:t>(três) anos </a:t>
            </a:r>
            <a:r>
              <a:rPr lang="pt-BR" sz="2200" b="1" dirty="0" smtClean="0"/>
              <a:t>no âmbito Federal, </a:t>
            </a:r>
            <a:r>
              <a:rPr lang="pt-BR" sz="2200" b="1" dirty="0"/>
              <a:t>2 (dois) anos para os Estados </a:t>
            </a:r>
            <a:r>
              <a:rPr lang="pt-BR" sz="2200" b="1" dirty="0" smtClean="0"/>
              <a:t>e 1 </a:t>
            </a:r>
            <a:r>
              <a:rPr lang="pt-BR" sz="2200" b="1" dirty="0"/>
              <a:t>(um) ano para </a:t>
            </a:r>
            <a:r>
              <a:rPr lang="pt-BR" sz="2200" b="1" dirty="0" smtClean="0"/>
              <a:t>os Municípios;</a:t>
            </a:r>
          </a:p>
          <a:p>
            <a:pPr marL="457200" indent="-457200" algn="just">
              <a:buFont typeface="+mj-lt"/>
              <a:buAutoNum type="alphaLcParenR" startAt="6"/>
            </a:pPr>
            <a:endParaRPr lang="pt-BR" sz="2200" dirty="0" smtClean="0"/>
          </a:p>
          <a:p>
            <a:pPr marL="457200" indent="-457200" algn="just">
              <a:buFont typeface="+mj-lt"/>
              <a:buAutoNum type="alphaLcParenR" startAt="6"/>
            </a:pPr>
            <a:r>
              <a:rPr lang="pt-BR" sz="2200" dirty="0" smtClean="0"/>
              <a:t>Documentos </a:t>
            </a:r>
            <a:r>
              <a:rPr lang="pt-BR" sz="2200" dirty="0"/>
              <a:t>que </a:t>
            </a:r>
            <a:r>
              <a:rPr lang="pt-BR" sz="2200" b="1" dirty="0"/>
              <a:t>evidenciem experiência prévia na realização</a:t>
            </a:r>
            <a:r>
              <a:rPr lang="pt-BR" sz="2200" dirty="0"/>
              <a:t>, com </a:t>
            </a:r>
            <a:r>
              <a:rPr lang="pt-BR" sz="2200" dirty="0" smtClean="0"/>
              <a:t>efetividade</a:t>
            </a:r>
            <a:r>
              <a:rPr lang="pt-BR" sz="2200" dirty="0"/>
              <a:t>, do objeto da parceria ou de </a:t>
            </a:r>
            <a:r>
              <a:rPr lang="pt-BR" sz="2200" b="1" dirty="0"/>
              <a:t>natureza semelhante como</a:t>
            </a:r>
            <a:r>
              <a:rPr lang="pt-BR" sz="2200" dirty="0" smtClean="0"/>
              <a:t>:</a:t>
            </a:r>
            <a:endParaRPr lang="pt-BR" sz="2200" dirty="0"/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30447587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pt-BR" sz="2300" b="1" dirty="0" smtClean="0"/>
              <a:t>atestados </a:t>
            </a:r>
            <a:r>
              <a:rPr lang="pt-BR" sz="2300" b="1" dirty="0"/>
              <a:t>de experiência emitidos por organizações/órgãos públicos </a:t>
            </a:r>
            <a:r>
              <a:rPr lang="pt-BR" sz="2300" dirty="0"/>
              <a:t>para os quais realizou ações semelhantes contendo a descrição do trabalho realizado de forma pormenorizada, o número de beneficiários, bem como os resultados alcançados; </a:t>
            </a:r>
          </a:p>
          <a:p>
            <a:pPr algn="just"/>
            <a:endParaRPr lang="pt-BR" sz="2300" dirty="0" smtClean="0"/>
          </a:p>
          <a:p>
            <a:pPr marL="342900" indent="-342900" algn="just">
              <a:buFontTx/>
              <a:buChar char="-"/>
            </a:pPr>
            <a:r>
              <a:rPr lang="pt-BR" sz="2300" b="1" dirty="0" smtClean="0"/>
              <a:t>notícias</a:t>
            </a:r>
            <a:r>
              <a:rPr lang="pt-BR" sz="2300" dirty="0" smtClean="0"/>
              <a:t> </a:t>
            </a:r>
            <a:r>
              <a:rPr lang="pt-BR" sz="2300" dirty="0"/>
              <a:t>veiculadas </a:t>
            </a:r>
            <a:r>
              <a:rPr lang="pt-BR" sz="2300" dirty="0" smtClean="0"/>
              <a:t>na </a:t>
            </a:r>
            <a:r>
              <a:rPr lang="pt-BR" sz="2300" dirty="0"/>
              <a:t>mídia em diferentes suportes sobre atividades desenvolvidas; </a:t>
            </a:r>
            <a:endParaRPr lang="pt-BR" sz="2300" dirty="0" smtClean="0"/>
          </a:p>
          <a:p>
            <a:pPr marL="342900" indent="-342900" algn="just">
              <a:buFontTx/>
              <a:buChar char="-"/>
            </a:pPr>
            <a:endParaRPr lang="pt-BR" sz="2300" dirty="0"/>
          </a:p>
          <a:p>
            <a:pPr marL="342900" indent="-342900" algn="just">
              <a:buFontTx/>
              <a:buChar char="-"/>
            </a:pPr>
            <a:r>
              <a:rPr lang="pt-BR" sz="2300" b="1" dirty="0" smtClean="0"/>
              <a:t>publicações </a:t>
            </a:r>
            <a:r>
              <a:rPr lang="pt-BR" sz="2300" b="1" dirty="0"/>
              <a:t>e </a:t>
            </a:r>
            <a:r>
              <a:rPr lang="pt-BR" sz="2300" b="1" dirty="0" smtClean="0"/>
              <a:t>pesquisas </a:t>
            </a:r>
            <a:r>
              <a:rPr lang="pt-BR" sz="2300" dirty="0"/>
              <a:t>realizadas ou outras formas de conhecimento; </a:t>
            </a:r>
            <a:endParaRPr lang="pt-BR" sz="2300" dirty="0" smtClean="0"/>
          </a:p>
          <a:p>
            <a:pPr marL="342900" indent="-342900" algn="just">
              <a:buFontTx/>
              <a:buChar char="-"/>
            </a:pPr>
            <a:endParaRPr lang="pt-BR" sz="2300" dirty="0"/>
          </a:p>
          <a:p>
            <a:pPr algn="just"/>
            <a:r>
              <a:rPr lang="pt-BR" sz="2300" dirty="0" smtClean="0"/>
              <a:t>-    </a:t>
            </a:r>
            <a:r>
              <a:rPr lang="pt-BR" sz="2300" b="1" dirty="0" smtClean="0"/>
              <a:t>prêmios </a:t>
            </a:r>
            <a:r>
              <a:rPr lang="pt-BR" sz="2300" b="1" dirty="0"/>
              <a:t>locais </a:t>
            </a:r>
            <a:r>
              <a:rPr lang="pt-BR" sz="2300" dirty="0"/>
              <a:t>ou </a:t>
            </a:r>
            <a:r>
              <a:rPr lang="pt-BR" sz="2300" dirty="0" smtClean="0"/>
              <a:t>internacionais recebidos;</a:t>
            </a:r>
            <a:endParaRPr lang="pt-BR" sz="2300" dirty="0"/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28184809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10"/>
            </a:pPr>
            <a:r>
              <a:rPr lang="pt-BR" sz="2200" b="1" dirty="0" smtClean="0"/>
              <a:t>Declaração </a:t>
            </a:r>
            <a:r>
              <a:rPr lang="pt-BR" sz="2200" b="1" dirty="0"/>
              <a:t>de capacidade administrativa</a:t>
            </a:r>
            <a:r>
              <a:rPr lang="pt-BR" sz="2200" dirty="0"/>
              <a:t>, técnica e gerencial para </a:t>
            </a:r>
            <a:r>
              <a:rPr lang="pt-BR" sz="2200" dirty="0" smtClean="0"/>
              <a:t>execução </a:t>
            </a:r>
            <a:r>
              <a:rPr lang="pt-BR" sz="2200" dirty="0"/>
              <a:t>ou manutenção das ações previstas no </a:t>
            </a:r>
            <a:r>
              <a:rPr lang="pt-BR" sz="2200" dirty="0" smtClean="0"/>
              <a:t>projeto;</a:t>
            </a:r>
          </a:p>
          <a:p>
            <a:pPr algn="just"/>
            <a:endParaRPr lang="pt-BR" sz="2200" b="1" dirty="0" smtClean="0"/>
          </a:p>
          <a:p>
            <a:pPr marL="457200" indent="-457200" algn="just">
              <a:buFont typeface="+mj-lt"/>
              <a:buAutoNum type="alphaLcParenR" startAt="11"/>
            </a:pPr>
            <a:r>
              <a:rPr lang="pt-BR" sz="2200" b="1" dirty="0" smtClean="0"/>
              <a:t>Declaração</a:t>
            </a:r>
            <a:r>
              <a:rPr lang="pt-BR" sz="2200" dirty="0" smtClean="0"/>
              <a:t> contendo o nome do </a:t>
            </a:r>
            <a:r>
              <a:rPr lang="pt-BR" sz="2200" b="1" dirty="0" smtClean="0"/>
              <a:t>Contador responsável </a:t>
            </a:r>
            <a:r>
              <a:rPr lang="pt-BR" sz="2200" dirty="0" smtClean="0"/>
              <a:t>pela  Organização da Sociedade Civil e respectiva cópia da </a:t>
            </a:r>
            <a:r>
              <a:rPr lang="pt-BR" sz="2200" b="1" dirty="0" smtClean="0"/>
              <a:t>certidão de regularidade do Conselho Regional de Contabilidade</a:t>
            </a:r>
            <a:r>
              <a:rPr lang="pt-BR" sz="2200" dirty="0" smtClean="0"/>
              <a:t>;</a:t>
            </a:r>
          </a:p>
          <a:p>
            <a:pPr marL="457200" indent="-457200" algn="just">
              <a:buFont typeface="+mj-lt"/>
              <a:buAutoNum type="alphaLcParenR" startAt="11"/>
            </a:pPr>
            <a:endParaRPr lang="pt-BR" sz="2200" dirty="0"/>
          </a:p>
          <a:p>
            <a:pPr marL="457200" indent="-457200" algn="just">
              <a:buFont typeface="+mj-lt"/>
              <a:buAutoNum type="alphaLcParenR" startAt="11"/>
            </a:pPr>
            <a:r>
              <a:rPr lang="pt-BR" sz="2200" b="1" dirty="0" smtClean="0"/>
              <a:t>Declaração</a:t>
            </a:r>
            <a:r>
              <a:rPr lang="pt-BR" sz="2200" dirty="0" smtClean="0"/>
              <a:t> </a:t>
            </a:r>
            <a:r>
              <a:rPr lang="pt-BR" sz="2200" dirty="0"/>
              <a:t>contendo o </a:t>
            </a:r>
            <a:r>
              <a:rPr lang="pt-BR" sz="2200" b="1" dirty="0"/>
              <a:t>nome de um gestor indicado </a:t>
            </a:r>
            <a:r>
              <a:rPr lang="pt-BR" sz="2200" dirty="0" smtClean="0"/>
              <a:t>pela Organização </a:t>
            </a:r>
            <a:r>
              <a:rPr lang="pt-BR" sz="2200" dirty="0"/>
              <a:t>da Sociedade Civil </a:t>
            </a:r>
            <a:r>
              <a:rPr lang="pt-BR" sz="2200" b="1" dirty="0"/>
              <a:t>para ser o responsável pelo controle </a:t>
            </a:r>
            <a:r>
              <a:rPr lang="pt-BR" sz="2200" b="1" dirty="0" smtClean="0"/>
              <a:t>administrativo, financeiro </a:t>
            </a:r>
            <a:r>
              <a:rPr lang="pt-BR" sz="2200" b="1" dirty="0"/>
              <a:t>e de execução da </a:t>
            </a:r>
            <a:r>
              <a:rPr lang="pt-BR" sz="2200" b="1" dirty="0" smtClean="0"/>
              <a:t>parceria</a:t>
            </a:r>
            <a:r>
              <a:rPr lang="pt-BR" sz="2200" dirty="0" smtClean="0"/>
              <a:t>;</a:t>
            </a:r>
          </a:p>
          <a:p>
            <a:pPr marL="457200" indent="-457200" algn="just">
              <a:buFont typeface="+mj-lt"/>
              <a:buAutoNum type="alphaLcParenR" startAt="11"/>
            </a:pPr>
            <a:endParaRPr lang="pt-BR" sz="2200" dirty="0"/>
          </a:p>
          <a:p>
            <a:pPr marL="457200" indent="-457200" algn="just">
              <a:buFont typeface="+mj-lt"/>
              <a:buAutoNum type="alphaLcParenR" startAt="11"/>
            </a:pPr>
            <a:r>
              <a:rPr lang="pt-BR" sz="2200" b="1" dirty="0" smtClean="0"/>
              <a:t>Certificado </a:t>
            </a:r>
            <a:r>
              <a:rPr lang="pt-BR" sz="2200" b="1" dirty="0"/>
              <a:t>de Registro de Organização </a:t>
            </a:r>
            <a:r>
              <a:rPr lang="pt-BR" sz="2200" dirty="0"/>
              <a:t>da Sociedade Civil no </a:t>
            </a:r>
            <a:r>
              <a:rPr lang="pt-BR" sz="2200" b="1" dirty="0" smtClean="0"/>
              <a:t>Conselho Municipal </a:t>
            </a:r>
            <a:r>
              <a:rPr lang="pt-BR" sz="2200" b="1" dirty="0"/>
              <a:t>da área</a:t>
            </a:r>
            <a:r>
              <a:rPr lang="pt-BR" sz="2200" dirty="0"/>
              <a:t>, </a:t>
            </a:r>
            <a:r>
              <a:rPr lang="pt-BR" sz="2200" b="1" dirty="0"/>
              <a:t>quando for o caso</a:t>
            </a:r>
            <a:r>
              <a:rPr lang="pt-BR" sz="2200" dirty="0" smtClean="0"/>
              <a:t>;</a:t>
            </a:r>
            <a:endParaRPr lang="pt-BR" sz="2200" dirty="0"/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40888282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14"/>
            </a:pPr>
            <a:r>
              <a:rPr lang="pt-BR" sz="2200" b="1" dirty="0" smtClean="0"/>
              <a:t>Declaração </a:t>
            </a:r>
            <a:r>
              <a:rPr lang="pt-BR" sz="2200" dirty="0"/>
              <a:t>de abertura de </a:t>
            </a:r>
            <a:r>
              <a:rPr lang="pt-BR" sz="2200" b="1" dirty="0"/>
              <a:t>conta bancária específica </a:t>
            </a:r>
            <a:r>
              <a:rPr lang="pt-BR" sz="2200" dirty="0"/>
              <a:t>para cada </a:t>
            </a:r>
            <a:r>
              <a:rPr lang="pt-BR" sz="2200" dirty="0" smtClean="0"/>
              <a:t>parceria;</a:t>
            </a:r>
          </a:p>
          <a:p>
            <a:pPr marL="457200" indent="-457200" algn="just">
              <a:buFont typeface="+mj-lt"/>
              <a:buAutoNum type="alphaLcParenR" startAt="14"/>
            </a:pPr>
            <a:endParaRPr lang="pt-BR" sz="2200" dirty="0"/>
          </a:p>
          <a:p>
            <a:pPr marL="457200" indent="-457200" algn="just">
              <a:buFont typeface="+mj-lt"/>
              <a:buAutoNum type="alphaLcParenR" startAt="14"/>
            </a:pPr>
            <a:r>
              <a:rPr lang="pt-BR" sz="2200" b="1" dirty="0" smtClean="0"/>
              <a:t>Declaração </a:t>
            </a:r>
            <a:r>
              <a:rPr lang="pt-BR" sz="2200" b="1" dirty="0"/>
              <a:t>negativa </a:t>
            </a:r>
            <a:r>
              <a:rPr lang="pt-BR" sz="2200" dirty="0" smtClean="0"/>
              <a:t>dirigentes;</a:t>
            </a:r>
          </a:p>
          <a:p>
            <a:pPr marL="457200" indent="-457200" algn="just">
              <a:buFont typeface="+mj-lt"/>
              <a:buAutoNum type="alphaLcParenR" startAt="14"/>
            </a:pPr>
            <a:endParaRPr lang="pt-BR" sz="2200" dirty="0"/>
          </a:p>
          <a:p>
            <a:pPr marL="457200" indent="-457200" algn="just">
              <a:buFont typeface="+mj-lt"/>
              <a:buAutoNum type="alphaLcParenR" startAt="14"/>
            </a:pPr>
            <a:r>
              <a:rPr lang="pt-BR" sz="2200" b="1" dirty="0" smtClean="0"/>
              <a:t>Declaração </a:t>
            </a:r>
            <a:r>
              <a:rPr lang="pt-BR" sz="2200" b="1" dirty="0"/>
              <a:t>do representante legal da organização </a:t>
            </a:r>
            <a:r>
              <a:rPr lang="pt-BR" sz="2200" dirty="0"/>
              <a:t>da sociedade civil </a:t>
            </a:r>
            <a:r>
              <a:rPr lang="pt-BR" sz="2200" dirty="0" smtClean="0"/>
              <a:t>informando </a:t>
            </a:r>
            <a:r>
              <a:rPr lang="pt-BR" sz="2200" dirty="0"/>
              <a:t>que a organização e seus dirigentes não incorrem em qualquer das </a:t>
            </a:r>
            <a:r>
              <a:rPr lang="pt-BR" sz="2200" dirty="0" smtClean="0"/>
              <a:t>vedações </a:t>
            </a:r>
            <a:r>
              <a:rPr lang="pt-BR" sz="2200" dirty="0"/>
              <a:t>previstas no </a:t>
            </a:r>
            <a:r>
              <a:rPr lang="pt-BR" sz="2200" b="1" dirty="0"/>
              <a:t>art. 39 da Lei </a:t>
            </a:r>
            <a:r>
              <a:rPr lang="pt-BR" sz="2200" b="1" dirty="0" smtClean="0"/>
              <a:t>Federal </a:t>
            </a:r>
            <a:r>
              <a:rPr lang="pt-BR" sz="2200" b="1" dirty="0"/>
              <a:t>nº </a:t>
            </a:r>
            <a:r>
              <a:rPr lang="pt-BR" sz="2200" b="1" dirty="0" smtClean="0"/>
              <a:t>13.019/2014;</a:t>
            </a:r>
          </a:p>
          <a:p>
            <a:pPr marL="457200" indent="-457200" algn="just">
              <a:buFont typeface="+mj-lt"/>
              <a:buAutoNum type="alphaLcParenR" startAt="14"/>
            </a:pPr>
            <a:endParaRPr lang="pt-BR" sz="2200" b="1" dirty="0"/>
          </a:p>
          <a:p>
            <a:pPr marL="457200" indent="-457200" algn="just">
              <a:buFont typeface="+mj-lt"/>
              <a:buAutoNum type="alphaLcParenR" startAt="14"/>
            </a:pPr>
            <a:r>
              <a:rPr lang="pt-BR" sz="2200" b="1" dirty="0" smtClean="0"/>
              <a:t>Declaração </a:t>
            </a:r>
            <a:r>
              <a:rPr lang="pt-BR" sz="2200" b="1" dirty="0"/>
              <a:t>que a Organização da Sociedade </a:t>
            </a:r>
            <a:r>
              <a:rPr lang="pt-BR" sz="2200" b="1" dirty="0" smtClean="0"/>
              <a:t>Civil </a:t>
            </a:r>
            <a:r>
              <a:rPr lang="pt-BR" sz="2200" dirty="0"/>
              <a:t>se compromete a </a:t>
            </a:r>
            <a:r>
              <a:rPr lang="pt-BR" sz="2200" dirty="0" smtClean="0"/>
              <a:t>atender </a:t>
            </a:r>
            <a:r>
              <a:rPr lang="pt-BR" sz="2200" dirty="0"/>
              <a:t>a </a:t>
            </a:r>
            <a:r>
              <a:rPr lang="pt-BR" sz="2200" b="1" dirty="0"/>
              <a:t>Lei Federal nº </a:t>
            </a:r>
            <a:r>
              <a:rPr lang="pt-BR" sz="2200" b="1" dirty="0" smtClean="0"/>
              <a:t>12.527/2011 (</a:t>
            </a:r>
            <a:r>
              <a:rPr lang="pt-BR" sz="2200" b="1" i="1" dirty="0" smtClean="0"/>
              <a:t>Regula o </a:t>
            </a:r>
            <a:r>
              <a:rPr lang="pt-BR" sz="2200" b="1" i="1" dirty="0"/>
              <a:t>acesso a </a:t>
            </a:r>
            <a:r>
              <a:rPr lang="pt-BR" sz="2200" b="1" i="1" dirty="0" smtClean="0"/>
              <a:t>informações</a:t>
            </a:r>
            <a:r>
              <a:rPr lang="pt-BR" sz="2200" dirty="0" smtClean="0"/>
              <a:t>)</a:t>
            </a:r>
            <a:r>
              <a:rPr lang="pt-BR" sz="2200" b="1" dirty="0" smtClean="0"/>
              <a:t> </a:t>
            </a:r>
            <a:r>
              <a:rPr lang="pt-BR" sz="2200" dirty="0"/>
              <a:t>e dar publicidade ao objeto pactuado</a:t>
            </a:r>
            <a:r>
              <a:rPr lang="pt-BR" sz="2200" dirty="0" smtClean="0"/>
              <a:t>;</a:t>
            </a:r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17808760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18"/>
            </a:pPr>
            <a:r>
              <a:rPr lang="pt-BR" sz="2400" b="1" dirty="0" smtClean="0"/>
              <a:t>Declaração </a:t>
            </a:r>
            <a:r>
              <a:rPr lang="pt-BR" sz="2400" b="1" dirty="0"/>
              <a:t>que a Organização da Sociedade Civil </a:t>
            </a:r>
            <a:r>
              <a:rPr lang="pt-BR" sz="2400" dirty="0"/>
              <a:t>se compromete em aplicar os recursos repassados de acordo com o </a:t>
            </a:r>
            <a:r>
              <a:rPr lang="pt-BR" sz="2400" b="1" dirty="0"/>
              <a:t>art. 51 da Lei Federal nº 13.019/2014</a:t>
            </a:r>
            <a:r>
              <a:rPr lang="pt-BR" sz="2400" dirty="0"/>
              <a:t>, bem como , </a:t>
            </a:r>
            <a:r>
              <a:rPr lang="pt-BR" sz="2400" b="1" dirty="0"/>
              <a:t>prestar contas na forma dos artigos 63 a 68 da mesma </a:t>
            </a:r>
            <a:r>
              <a:rPr lang="pt-BR" sz="2400" b="1" dirty="0" smtClean="0"/>
              <a:t>lei;</a:t>
            </a:r>
          </a:p>
          <a:p>
            <a:pPr marL="457200" indent="-457200" algn="just">
              <a:buFont typeface="+mj-lt"/>
              <a:buAutoNum type="alphaLcParenR" startAt="18"/>
            </a:pPr>
            <a:endParaRPr lang="pt-BR" sz="2400" b="1" dirty="0"/>
          </a:p>
          <a:p>
            <a:pPr marL="457200" indent="-457200" algn="just">
              <a:buFont typeface="+mj-lt"/>
              <a:buAutoNum type="alphaLcParenR" startAt="18"/>
            </a:pPr>
            <a:r>
              <a:rPr lang="pt-BR" sz="2400" b="1" dirty="0" smtClean="0"/>
              <a:t>Ficha cadastro;</a:t>
            </a:r>
          </a:p>
          <a:p>
            <a:pPr marL="457200" indent="-457200" algn="just">
              <a:buFont typeface="+mj-lt"/>
              <a:buAutoNum type="alphaLcParenR" startAt="18"/>
            </a:pPr>
            <a:endParaRPr lang="pt-BR" sz="2400" dirty="0"/>
          </a:p>
          <a:p>
            <a:pPr marL="457200" indent="-457200" algn="just">
              <a:buFont typeface="+mj-lt"/>
              <a:buAutoNum type="alphaLcParenR" startAt="18"/>
            </a:pPr>
            <a:r>
              <a:rPr lang="pt-BR" sz="2400" b="1" dirty="0" smtClean="0"/>
              <a:t>Plano </a:t>
            </a:r>
            <a:r>
              <a:rPr lang="pt-BR" sz="2400" b="1" dirty="0"/>
              <a:t>de Trabalho </a:t>
            </a:r>
            <a:r>
              <a:rPr lang="pt-BR" sz="2400" dirty="0"/>
              <a:t>em </a:t>
            </a:r>
            <a:r>
              <a:rPr lang="pt-BR" sz="2400" dirty="0" smtClean="0"/>
              <a:t>conformidade </a:t>
            </a:r>
            <a:r>
              <a:rPr lang="pt-BR" sz="2400" dirty="0"/>
              <a:t>com o art. </a:t>
            </a:r>
            <a:r>
              <a:rPr lang="pt-BR" sz="2400" dirty="0" smtClean="0"/>
              <a:t>22 </a:t>
            </a:r>
            <a:r>
              <a:rPr lang="pt-BR" sz="2400" dirty="0"/>
              <a:t>da Lei </a:t>
            </a:r>
            <a:r>
              <a:rPr lang="pt-BR" sz="2400" dirty="0" smtClean="0"/>
              <a:t>Federal nº </a:t>
            </a:r>
            <a:r>
              <a:rPr lang="pt-BR" sz="2400" dirty="0"/>
              <a:t>13.019/2014</a:t>
            </a:r>
            <a:r>
              <a:rPr lang="pt-BR" sz="2400" dirty="0" smtClean="0"/>
              <a:t>.</a:t>
            </a:r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6664132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9344" y="2256607"/>
            <a:ext cx="2787650" cy="668337"/>
          </a:xfrm>
          <a:prstGeom prst="rect">
            <a:avLst/>
          </a:prstGeom>
          <a:solidFill>
            <a:srgbClr val="375F92"/>
          </a:solidFill>
        </p:spPr>
        <p:txBody>
          <a:bodyPr lIns="0" tIns="0" rIns="0" bIns="0">
            <a:spAutoFit/>
          </a:bodyPr>
          <a:lstStyle/>
          <a:p>
            <a:pPr algn="ctr" eaLnBrk="1" hangingPunct="1">
              <a:lnSpc>
                <a:spcPts val="2495"/>
              </a:lnSpc>
              <a:defRPr/>
            </a:pPr>
            <a:r>
              <a:rPr sz="2200" spc="-10" dirty="0">
                <a:solidFill>
                  <a:srgbClr val="FFFFFF"/>
                </a:solidFill>
                <a:latin typeface="Calibri"/>
                <a:cs typeface="Calibri"/>
              </a:rPr>
              <a:t>lógica processual</a:t>
            </a:r>
            <a:r>
              <a:rPr sz="22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Calibri"/>
                <a:cs typeface="Calibri"/>
              </a:rPr>
              <a:t>da</a:t>
            </a:r>
            <a:endParaRPr sz="2200" dirty="0">
              <a:latin typeface="Calibri"/>
              <a:cs typeface="Calibri"/>
            </a:endParaRPr>
          </a:p>
          <a:p>
            <a:pPr algn="ctr" eaLnBrk="1" hangingPunct="1">
              <a:defRPr/>
            </a:pPr>
            <a:r>
              <a:rPr sz="2200" spc="-5" dirty="0">
                <a:solidFill>
                  <a:srgbClr val="FFFFFF"/>
                </a:solidFill>
                <a:latin typeface="Calibri"/>
                <a:cs typeface="Calibri"/>
              </a:rPr>
              <a:t>Lei</a:t>
            </a:r>
            <a:r>
              <a:rPr sz="22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FFFFFF"/>
                </a:solidFill>
                <a:latin typeface="Calibri"/>
                <a:cs typeface="Calibri"/>
              </a:rPr>
              <a:t>13.019/14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3" name="object 3"/>
          <p:cNvSpPr>
            <a:spLocks/>
          </p:cNvSpPr>
          <p:nvPr/>
        </p:nvSpPr>
        <p:spPr bwMode="auto">
          <a:xfrm>
            <a:off x="3761606" y="2302644"/>
            <a:ext cx="5040313" cy="584200"/>
          </a:xfrm>
          <a:custGeom>
            <a:avLst/>
            <a:gdLst>
              <a:gd name="T0" fmla="*/ 0 w 5040630"/>
              <a:gd name="T1" fmla="*/ 565405 h 584835"/>
              <a:gd name="T2" fmla="*/ 5030681 w 5040630"/>
              <a:gd name="T3" fmla="*/ 565405 h 584835"/>
              <a:gd name="T4" fmla="*/ 5030681 w 5040630"/>
              <a:gd name="T5" fmla="*/ 0 h 584835"/>
              <a:gd name="T6" fmla="*/ 0 w 5040630"/>
              <a:gd name="T7" fmla="*/ 0 h 584835"/>
              <a:gd name="T8" fmla="*/ 0 w 5040630"/>
              <a:gd name="T9" fmla="*/ 565405 h 5848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040630" h="584835">
                <a:moveTo>
                  <a:pt x="0" y="584771"/>
                </a:moveTo>
                <a:lnTo>
                  <a:pt x="5040502" y="584771"/>
                </a:lnTo>
                <a:lnTo>
                  <a:pt x="5040502" y="0"/>
                </a:lnTo>
                <a:lnTo>
                  <a:pt x="0" y="0"/>
                </a:lnTo>
                <a:lnTo>
                  <a:pt x="0" y="584771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4" name="object 4"/>
          <p:cNvSpPr txBox="1"/>
          <p:nvPr/>
        </p:nvSpPr>
        <p:spPr>
          <a:xfrm>
            <a:off x="3840981" y="2335982"/>
            <a:ext cx="4762500" cy="5111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eaLnBrk="1" hangingPunct="1">
              <a:defRPr/>
            </a:pPr>
            <a:r>
              <a:rPr sz="1600" spc="-5" dirty="0">
                <a:latin typeface="Calibri"/>
                <a:cs typeface="Calibri"/>
              </a:rPr>
              <a:t>A </a:t>
            </a:r>
            <a:r>
              <a:rPr sz="1600" spc="-10" dirty="0">
                <a:latin typeface="Calibri"/>
                <a:cs typeface="Calibri"/>
              </a:rPr>
              <a:t>parceria entre </a:t>
            </a:r>
            <a:r>
              <a:rPr sz="1600" spc="-5" dirty="0">
                <a:latin typeface="Calibri"/>
                <a:cs typeface="Calibri"/>
              </a:rPr>
              <a:t>os </a:t>
            </a:r>
            <a:r>
              <a:rPr sz="1600" spc="-15" dirty="0">
                <a:latin typeface="Calibri"/>
                <a:cs typeface="Calibri"/>
              </a:rPr>
              <a:t>órgãos </a:t>
            </a:r>
            <a:r>
              <a:rPr sz="1600" spc="-5" dirty="0">
                <a:latin typeface="Calibri"/>
                <a:cs typeface="Calibri"/>
              </a:rPr>
              <a:t>ou entidades da</a:t>
            </a:r>
            <a:r>
              <a:rPr sz="1600" spc="114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administração</a:t>
            </a:r>
            <a:endParaRPr sz="1600" dirty="0">
              <a:latin typeface="Calibri"/>
              <a:cs typeface="Calibri"/>
            </a:endParaRPr>
          </a:p>
          <a:p>
            <a:pPr marL="12700" eaLnBrk="1" hangingPunct="1">
              <a:defRPr/>
            </a:pPr>
            <a:r>
              <a:rPr sz="1600" spc="-10" dirty="0">
                <a:latin typeface="Calibri"/>
                <a:cs typeface="Calibri"/>
              </a:rPr>
              <a:t>pública </a:t>
            </a:r>
            <a:r>
              <a:rPr sz="1600" spc="-5" dirty="0">
                <a:latin typeface="Calibri"/>
                <a:cs typeface="Calibri"/>
              </a:rPr>
              <a:t>e as </a:t>
            </a:r>
            <a:r>
              <a:rPr sz="1600" spc="-10" dirty="0">
                <a:latin typeface="Calibri"/>
                <a:cs typeface="Calibri"/>
              </a:rPr>
              <a:t>OSCs </a:t>
            </a:r>
            <a:r>
              <a:rPr sz="1600" spc="-15" dirty="0">
                <a:latin typeface="Calibri"/>
                <a:cs typeface="Calibri"/>
              </a:rPr>
              <a:t>envolve </a:t>
            </a:r>
            <a:r>
              <a:rPr sz="1600" spc="-5" dirty="0">
                <a:latin typeface="Calibri"/>
                <a:cs typeface="Calibri"/>
              </a:rPr>
              <a:t>cinco </a:t>
            </a:r>
            <a:r>
              <a:rPr sz="1600" spc="-10" dirty="0">
                <a:latin typeface="Calibri"/>
                <a:cs typeface="Calibri"/>
              </a:rPr>
              <a:t>fases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principais: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5" name="object 6"/>
          <p:cNvSpPr>
            <a:spLocks/>
          </p:cNvSpPr>
          <p:nvPr/>
        </p:nvSpPr>
        <p:spPr bwMode="auto">
          <a:xfrm>
            <a:off x="467544" y="2374082"/>
            <a:ext cx="358775" cy="406400"/>
          </a:xfrm>
          <a:custGeom>
            <a:avLst/>
            <a:gdLst>
              <a:gd name="T0" fmla="*/ 161358 w 360044"/>
              <a:gd name="T1" fmla="*/ 0 h 406400"/>
              <a:gd name="T2" fmla="*/ 161358 w 360044"/>
              <a:gd name="T3" fmla="*/ 101600 h 406400"/>
              <a:gd name="T4" fmla="*/ 0 w 360044"/>
              <a:gd name="T5" fmla="*/ 101600 h 406400"/>
              <a:gd name="T6" fmla="*/ 0 w 360044"/>
              <a:gd name="T7" fmla="*/ 304545 h 406400"/>
              <a:gd name="T8" fmla="*/ 161358 w 360044"/>
              <a:gd name="T9" fmla="*/ 304545 h 406400"/>
              <a:gd name="T10" fmla="*/ 161358 w 360044"/>
              <a:gd name="T11" fmla="*/ 406145 h 406400"/>
              <a:gd name="T12" fmla="*/ 322716 w 360044"/>
              <a:gd name="T13" fmla="*/ 203072 h 406400"/>
              <a:gd name="T14" fmla="*/ 161358 w 360044"/>
              <a:gd name="T15" fmla="*/ 0 h 4064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60044" h="406400">
                <a:moveTo>
                  <a:pt x="180022" y="0"/>
                </a:moveTo>
                <a:lnTo>
                  <a:pt x="180022" y="101600"/>
                </a:lnTo>
                <a:lnTo>
                  <a:pt x="0" y="101600"/>
                </a:lnTo>
                <a:lnTo>
                  <a:pt x="0" y="304545"/>
                </a:lnTo>
                <a:lnTo>
                  <a:pt x="180022" y="304545"/>
                </a:lnTo>
                <a:lnTo>
                  <a:pt x="180022" y="406145"/>
                </a:lnTo>
                <a:lnTo>
                  <a:pt x="360045" y="203072"/>
                </a:lnTo>
                <a:lnTo>
                  <a:pt x="180022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6" name="object 7"/>
          <p:cNvSpPr>
            <a:spLocks noChangeArrowheads="1"/>
          </p:cNvSpPr>
          <p:nvPr/>
        </p:nvSpPr>
        <p:spPr bwMode="auto">
          <a:xfrm>
            <a:off x="611559" y="3429000"/>
            <a:ext cx="2017091" cy="2159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 dirty="0"/>
          </a:p>
        </p:txBody>
      </p:sp>
      <p:sp>
        <p:nvSpPr>
          <p:cNvPr id="7" name="object 8"/>
          <p:cNvSpPr txBox="1">
            <a:spLocks noChangeArrowheads="1"/>
          </p:cNvSpPr>
          <p:nvPr/>
        </p:nvSpPr>
        <p:spPr bwMode="auto">
          <a:xfrm>
            <a:off x="915739" y="4187825"/>
            <a:ext cx="12668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1638"/>
              </a:lnSpc>
              <a:spcBef>
                <a:spcPct val="0"/>
              </a:spcBef>
              <a:buFontTx/>
              <a:buNone/>
            </a:pPr>
            <a:r>
              <a:rPr lang="pt-BR" altLang="pt-BR" sz="1500" b="1" dirty="0"/>
              <a:t>Planejamento e  Gestão  Administrativa</a:t>
            </a:r>
            <a:endParaRPr lang="pt-BR" altLang="pt-BR" sz="1500" dirty="0"/>
          </a:p>
        </p:txBody>
      </p:sp>
      <p:sp>
        <p:nvSpPr>
          <p:cNvPr id="8" name="object 9"/>
          <p:cNvSpPr>
            <a:spLocks noChangeArrowheads="1"/>
          </p:cNvSpPr>
          <p:nvPr/>
        </p:nvSpPr>
        <p:spPr bwMode="auto">
          <a:xfrm>
            <a:off x="2312740" y="3429000"/>
            <a:ext cx="1885948" cy="2159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 dirty="0"/>
          </a:p>
        </p:txBody>
      </p:sp>
      <p:sp>
        <p:nvSpPr>
          <p:cNvPr id="9" name="object 10"/>
          <p:cNvSpPr txBox="1">
            <a:spLocks noChangeArrowheads="1"/>
          </p:cNvSpPr>
          <p:nvPr/>
        </p:nvSpPr>
        <p:spPr bwMode="auto">
          <a:xfrm>
            <a:off x="2807791" y="4291012"/>
            <a:ext cx="900113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 indent="650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638"/>
              </a:lnSpc>
              <a:spcBef>
                <a:spcPct val="0"/>
              </a:spcBef>
              <a:buFontTx/>
              <a:buNone/>
            </a:pPr>
            <a:r>
              <a:rPr lang="pt-BR" altLang="pt-BR" sz="1500" b="1" dirty="0"/>
              <a:t>Seleção e  Celebração</a:t>
            </a:r>
            <a:endParaRPr lang="pt-BR" altLang="pt-BR" sz="1500" dirty="0"/>
          </a:p>
        </p:txBody>
      </p:sp>
      <p:sp>
        <p:nvSpPr>
          <p:cNvPr id="10" name="object 11"/>
          <p:cNvSpPr>
            <a:spLocks noChangeArrowheads="1"/>
          </p:cNvSpPr>
          <p:nvPr/>
        </p:nvSpPr>
        <p:spPr bwMode="auto">
          <a:xfrm>
            <a:off x="3752601" y="3429000"/>
            <a:ext cx="1852614" cy="21590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 dirty="0"/>
          </a:p>
        </p:txBody>
      </p:sp>
      <p:sp>
        <p:nvSpPr>
          <p:cNvPr id="11" name="object 12"/>
          <p:cNvSpPr txBox="1"/>
          <p:nvPr/>
        </p:nvSpPr>
        <p:spPr>
          <a:xfrm>
            <a:off x="4283968" y="4371975"/>
            <a:ext cx="752475" cy="25082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eaLnBrk="1" hangingPunct="1">
              <a:defRPr/>
            </a:pPr>
            <a:r>
              <a:rPr sz="1500" b="1" dirty="0">
                <a:latin typeface="Calibri"/>
                <a:cs typeface="Calibri"/>
              </a:rPr>
              <a:t>E</a:t>
            </a:r>
            <a:r>
              <a:rPr sz="1500" b="1" spc="-45" dirty="0">
                <a:latin typeface="Calibri"/>
                <a:cs typeface="Calibri"/>
              </a:rPr>
              <a:t>x</a:t>
            </a:r>
            <a:r>
              <a:rPr sz="1500" b="1" spc="-5" dirty="0">
                <a:latin typeface="Calibri"/>
                <a:cs typeface="Calibri"/>
              </a:rPr>
              <a:t>ecu</a:t>
            </a:r>
            <a:r>
              <a:rPr sz="1500" b="1" spc="-20" dirty="0">
                <a:latin typeface="Calibri"/>
                <a:cs typeface="Calibri"/>
              </a:rPr>
              <a:t>ç</a:t>
            </a:r>
            <a:r>
              <a:rPr sz="1500" b="1" dirty="0">
                <a:latin typeface="Calibri"/>
                <a:cs typeface="Calibri"/>
              </a:rPr>
              <a:t>ão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12" name="object 13"/>
          <p:cNvSpPr>
            <a:spLocks noChangeArrowheads="1"/>
          </p:cNvSpPr>
          <p:nvPr/>
        </p:nvSpPr>
        <p:spPr bwMode="auto">
          <a:xfrm>
            <a:off x="5322637" y="3452812"/>
            <a:ext cx="2019301" cy="21590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 dirty="0"/>
          </a:p>
        </p:txBody>
      </p:sp>
      <p:sp>
        <p:nvSpPr>
          <p:cNvPr id="13" name="object 14"/>
          <p:cNvSpPr txBox="1">
            <a:spLocks noChangeArrowheads="1"/>
          </p:cNvSpPr>
          <p:nvPr/>
        </p:nvSpPr>
        <p:spPr bwMode="auto">
          <a:xfrm>
            <a:off x="5652120" y="4316412"/>
            <a:ext cx="1284287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93675" indent="-18097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638"/>
              </a:lnSpc>
              <a:spcBef>
                <a:spcPct val="0"/>
              </a:spcBef>
              <a:buFontTx/>
              <a:buNone/>
            </a:pPr>
            <a:r>
              <a:rPr lang="pt-BR" altLang="pt-BR" sz="1500" b="1" dirty="0"/>
              <a:t>Monitoramento  e Avaliação</a:t>
            </a:r>
            <a:endParaRPr lang="pt-BR" altLang="pt-BR" sz="1500" dirty="0"/>
          </a:p>
        </p:txBody>
      </p:sp>
      <p:sp>
        <p:nvSpPr>
          <p:cNvPr id="14" name="object 15"/>
          <p:cNvSpPr>
            <a:spLocks noChangeArrowheads="1"/>
          </p:cNvSpPr>
          <p:nvPr/>
        </p:nvSpPr>
        <p:spPr bwMode="auto">
          <a:xfrm>
            <a:off x="7035552" y="3429000"/>
            <a:ext cx="1712911" cy="215900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 dirty="0"/>
          </a:p>
        </p:txBody>
      </p:sp>
      <p:sp>
        <p:nvSpPr>
          <p:cNvPr id="15" name="object 16"/>
          <p:cNvSpPr txBox="1">
            <a:spLocks noChangeArrowheads="1"/>
          </p:cNvSpPr>
          <p:nvPr/>
        </p:nvSpPr>
        <p:spPr bwMode="auto">
          <a:xfrm>
            <a:off x="7423795" y="4291012"/>
            <a:ext cx="1036637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47650" indent="-234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638"/>
              </a:lnSpc>
              <a:spcBef>
                <a:spcPct val="0"/>
              </a:spcBef>
              <a:buFontTx/>
              <a:buNone/>
            </a:pPr>
            <a:r>
              <a:rPr lang="pt-BR" altLang="pt-BR" sz="1500" b="1" dirty="0"/>
              <a:t>Prestação de  Contas</a:t>
            </a:r>
            <a:endParaRPr lang="pt-BR" altLang="pt-BR" sz="1500" dirty="0"/>
          </a:p>
        </p:txBody>
      </p:sp>
      <p:sp>
        <p:nvSpPr>
          <p:cNvPr id="16" name="Retângulo 15"/>
          <p:cNvSpPr/>
          <p:nvPr/>
        </p:nvSpPr>
        <p:spPr>
          <a:xfrm>
            <a:off x="251521" y="1268760"/>
            <a:ext cx="8640960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264160" algn="ctr">
              <a:defRPr/>
            </a:pPr>
            <a:r>
              <a:rPr lang="pt-BR" sz="2400" spc="-5" dirty="0"/>
              <a:t>Como </a:t>
            </a:r>
            <a:r>
              <a:rPr lang="pt-BR" sz="2400" spc="-15" dirty="0"/>
              <a:t>está </a:t>
            </a:r>
            <a:r>
              <a:rPr lang="pt-BR" sz="2400" spc="-10" dirty="0"/>
              <a:t>organizada </a:t>
            </a:r>
            <a:r>
              <a:rPr lang="pt-BR" sz="2400" dirty="0"/>
              <a:t>a Lei</a:t>
            </a:r>
            <a:r>
              <a:rPr lang="pt-BR" sz="2400" spc="-50" dirty="0"/>
              <a:t> </a:t>
            </a:r>
            <a:r>
              <a:rPr lang="pt-BR" sz="2400" dirty="0"/>
              <a:t>13.019/2014?</a:t>
            </a:r>
          </a:p>
        </p:txBody>
      </p:sp>
    </p:spTree>
    <p:extLst>
      <p:ext uri="{BB962C8B-B14F-4D97-AF65-F5344CB8AC3E}">
        <p14:creationId xmlns:p14="http://schemas.microsoft.com/office/powerpoint/2010/main" val="22541087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Todos </a:t>
            </a:r>
            <a:r>
              <a:rPr lang="pt-BR" sz="2400" dirty="0"/>
              <a:t>os documentos </a:t>
            </a:r>
            <a:r>
              <a:rPr lang="pt-BR" sz="2400" dirty="0" smtClean="0"/>
              <a:t>(</a:t>
            </a:r>
            <a:r>
              <a:rPr lang="pt-BR" sz="2400" dirty="0" smtClean="0">
                <a:solidFill>
                  <a:srgbClr val="FF0000"/>
                </a:solidFill>
              </a:rPr>
              <a:t>certidões</a:t>
            </a:r>
            <a:r>
              <a:rPr lang="pt-BR" sz="2400" dirty="0" smtClean="0"/>
              <a:t>/</a:t>
            </a:r>
            <a:r>
              <a:rPr lang="pt-BR" sz="2400" b="1" dirty="0" smtClean="0"/>
              <a:t>declarações</a:t>
            </a:r>
            <a:r>
              <a:rPr lang="pt-BR" sz="2400" dirty="0" smtClean="0"/>
              <a:t>) </a:t>
            </a:r>
            <a:r>
              <a:rPr lang="pt-BR" sz="2400" dirty="0"/>
              <a:t>deverão ser </a:t>
            </a:r>
            <a:r>
              <a:rPr lang="pt-BR" sz="2400" dirty="0" smtClean="0"/>
              <a:t>impressos em </a:t>
            </a:r>
            <a:r>
              <a:rPr lang="pt-BR" sz="2400" b="1" dirty="0" smtClean="0"/>
              <a:t>papel </a:t>
            </a:r>
            <a:r>
              <a:rPr lang="pt-BR" sz="2400" b="1" dirty="0"/>
              <a:t>timbrado </a:t>
            </a:r>
            <a:r>
              <a:rPr lang="pt-BR" sz="2400" b="1" dirty="0" smtClean="0"/>
              <a:t>da organização </a:t>
            </a:r>
            <a:r>
              <a:rPr lang="pt-BR" sz="2400" b="1" dirty="0"/>
              <a:t>da </a:t>
            </a:r>
            <a:r>
              <a:rPr lang="pt-BR" sz="2400" b="1" dirty="0" smtClean="0"/>
              <a:t>sociedade civil</a:t>
            </a:r>
            <a:r>
              <a:rPr lang="pt-BR" sz="2400" dirty="0"/>
              <a:t>, </a:t>
            </a:r>
            <a:r>
              <a:rPr lang="pt-BR" sz="2400" dirty="0">
                <a:solidFill>
                  <a:srgbClr val="FF0000"/>
                </a:solidFill>
              </a:rPr>
              <a:t>exceto aquelas de </a:t>
            </a:r>
            <a:r>
              <a:rPr lang="pt-BR" sz="2400" dirty="0" smtClean="0">
                <a:solidFill>
                  <a:srgbClr val="FF0000"/>
                </a:solidFill>
              </a:rPr>
              <a:t>responsabilidade </a:t>
            </a:r>
            <a:r>
              <a:rPr lang="pt-BR" sz="2400" dirty="0">
                <a:solidFill>
                  <a:srgbClr val="FF0000"/>
                </a:solidFill>
              </a:rPr>
              <a:t>de órgão público.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Cabe ressaltar que </a:t>
            </a:r>
            <a:r>
              <a:rPr lang="pt-BR" sz="2400" dirty="0"/>
              <a:t>durante toda a execução </a:t>
            </a:r>
            <a:r>
              <a:rPr lang="pt-BR" sz="2400" dirty="0" smtClean="0"/>
              <a:t>da </a:t>
            </a:r>
            <a:r>
              <a:rPr lang="pt-BR" sz="2400" dirty="0"/>
              <a:t>parceria</a:t>
            </a:r>
            <a:r>
              <a:rPr lang="pt-BR" sz="2400" dirty="0" smtClean="0"/>
              <a:t>, a </a:t>
            </a:r>
            <a:r>
              <a:rPr lang="pt-BR" sz="2400" b="1" dirty="0" smtClean="0"/>
              <a:t>Organização </a:t>
            </a:r>
            <a:r>
              <a:rPr lang="pt-BR" sz="2400" b="1" dirty="0"/>
              <a:t>da Sociedade Civil</a:t>
            </a:r>
            <a:r>
              <a:rPr lang="pt-BR" sz="2400" dirty="0"/>
              <a:t> deverá </a:t>
            </a:r>
            <a:r>
              <a:rPr lang="pt-BR" sz="2400" b="1" dirty="0"/>
              <a:t>estar em regularidade com o Governo </a:t>
            </a:r>
            <a:r>
              <a:rPr lang="pt-BR" sz="2400" b="1" dirty="0" smtClean="0"/>
              <a:t>Federal</a:t>
            </a:r>
            <a:r>
              <a:rPr lang="pt-BR" sz="2400" b="1" dirty="0"/>
              <a:t>, Estadual e Municipal</a:t>
            </a:r>
            <a:r>
              <a:rPr lang="pt-BR" sz="2400" dirty="0"/>
              <a:t> sob pena de </a:t>
            </a:r>
            <a:r>
              <a:rPr lang="pt-BR" sz="2400" b="1" dirty="0" smtClean="0"/>
              <a:t>suspensão </a:t>
            </a:r>
            <a:r>
              <a:rPr lang="pt-BR" sz="2400" b="1" dirty="0"/>
              <a:t>dos repasses</a:t>
            </a:r>
            <a:r>
              <a:rPr lang="pt-BR" sz="2400" b="1" dirty="0" smtClean="0"/>
              <a:t>.</a:t>
            </a:r>
            <a:endParaRPr lang="pt-BR" sz="2400" b="1" dirty="0"/>
          </a:p>
        </p:txBody>
      </p:sp>
      <p:sp>
        <p:nvSpPr>
          <p:cNvPr id="7" name="Retângulo 6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ETAPAS </a:t>
            </a:r>
            <a:r>
              <a:rPr lang="pt-BR" sz="2400" b="1" dirty="0"/>
              <a:t>DE UMA PARCERIA</a:t>
            </a:r>
          </a:p>
        </p:txBody>
      </p:sp>
    </p:spTree>
    <p:extLst>
      <p:ext uri="{BB962C8B-B14F-4D97-AF65-F5344CB8AC3E}">
        <p14:creationId xmlns:p14="http://schemas.microsoft.com/office/powerpoint/2010/main" val="311964358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5"/>
          <p:cNvSpPr txBox="1">
            <a:spLocks noChangeArrowheads="1"/>
          </p:cNvSpPr>
          <p:nvPr/>
        </p:nvSpPr>
        <p:spPr bwMode="auto">
          <a:xfrm>
            <a:off x="971920" y="2196228"/>
            <a:ext cx="2880000" cy="14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2525"/>
              </a:lnSpc>
              <a:spcBef>
                <a:spcPts val="1413"/>
              </a:spcBef>
              <a:buFontTx/>
              <a:buNone/>
            </a:pPr>
            <a:r>
              <a:rPr lang="pt-BR" altLang="pt-BR" sz="2300" dirty="0" smtClean="0"/>
              <a:t>Análise </a:t>
            </a:r>
            <a:r>
              <a:rPr lang="pt-BR" altLang="pt-BR" sz="2300" dirty="0"/>
              <a:t>técnica do  Plano de Trabalho</a:t>
            </a:r>
          </a:p>
        </p:txBody>
      </p:sp>
      <p:sp>
        <p:nvSpPr>
          <p:cNvPr id="12" name="object 16"/>
          <p:cNvSpPr txBox="1"/>
          <p:nvPr/>
        </p:nvSpPr>
        <p:spPr>
          <a:xfrm>
            <a:off x="264147" y="6021288"/>
            <a:ext cx="2009775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>
              <a:defRPr lang="pt-BR"/>
            </a:defPPr>
            <a:lvl1pPr marL="12700">
              <a:defRPr>
                <a:latin typeface="Calibri"/>
                <a:cs typeface="Calibri"/>
              </a:defRPr>
            </a:lvl1pPr>
          </a:lstStyle>
          <a:p>
            <a:r>
              <a:rPr dirty="0"/>
              <a:t>*Quando se aplicar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251521" y="1268760"/>
            <a:ext cx="8640960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Lógica da Celebração</a:t>
            </a:r>
          </a:p>
        </p:txBody>
      </p:sp>
      <p:sp>
        <p:nvSpPr>
          <p:cNvPr id="14" name="object 5"/>
          <p:cNvSpPr txBox="1">
            <a:spLocks noChangeArrowheads="1"/>
          </p:cNvSpPr>
          <p:nvPr/>
        </p:nvSpPr>
        <p:spPr bwMode="auto">
          <a:xfrm>
            <a:off x="5302251" y="2196228"/>
            <a:ext cx="2880000" cy="14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2525"/>
              </a:lnSpc>
              <a:spcBef>
                <a:spcPts val="1413"/>
              </a:spcBef>
              <a:buFontTx/>
              <a:buNone/>
            </a:pPr>
            <a:r>
              <a:rPr lang="pt-BR" altLang="pt-BR" sz="2300" dirty="0"/>
              <a:t>Análise jurídica do  Plano de Trabalho</a:t>
            </a:r>
          </a:p>
        </p:txBody>
      </p:sp>
      <p:sp>
        <p:nvSpPr>
          <p:cNvPr id="15" name="object 5"/>
          <p:cNvSpPr txBox="1">
            <a:spLocks noChangeArrowheads="1"/>
          </p:cNvSpPr>
          <p:nvPr/>
        </p:nvSpPr>
        <p:spPr bwMode="auto">
          <a:xfrm>
            <a:off x="971920" y="4365264"/>
            <a:ext cx="2880000" cy="14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2525"/>
              </a:lnSpc>
              <a:spcBef>
                <a:spcPts val="1413"/>
              </a:spcBef>
              <a:buFontTx/>
              <a:buNone/>
            </a:pPr>
            <a:r>
              <a:rPr lang="pt-BR" altLang="pt-BR" sz="2300" dirty="0"/>
              <a:t>Adequação do </a:t>
            </a:r>
            <a:r>
              <a:rPr lang="pt-BR" altLang="pt-BR" sz="2300" dirty="0" smtClean="0"/>
              <a:t/>
            </a:r>
            <a:br>
              <a:rPr lang="pt-BR" altLang="pt-BR" sz="2300" dirty="0" smtClean="0"/>
            </a:br>
            <a:r>
              <a:rPr lang="pt-BR" altLang="pt-BR" sz="2300" dirty="0" smtClean="0"/>
              <a:t>Plano </a:t>
            </a:r>
            <a:r>
              <a:rPr lang="pt-BR" altLang="pt-BR" sz="2300" dirty="0"/>
              <a:t>de trabalho*</a:t>
            </a:r>
          </a:p>
        </p:txBody>
      </p:sp>
      <p:sp>
        <p:nvSpPr>
          <p:cNvPr id="16" name="object 5"/>
          <p:cNvSpPr txBox="1">
            <a:spLocks noChangeArrowheads="1"/>
          </p:cNvSpPr>
          <p:nvPr/>
        </p:nvSpPr>
        <p:spPr bwMode="auto">
          <a:xfrm>
            <a:off x="5302251" y="4365264"/>
            <a:ext cx="2880000" cy="144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2525"/>
              </a:lnSpc>
              <a:spcBef>
                <a:spcPts val="1413"/>
              </a:spcBef>
              <a:buFontTx/>
              <a:buNone/>
            </a:pPr>
            <a:r>
              <a:rPr lang="pt-BR" altLang="pt-BR" sz="2300" dirty="0"/>
              <a:t>Formalização da  parceria mediante  celebração de  instrumento jurídico</a:t>
            </a:r>
          </a:p>
        </p:txBody>
      </p:sp>
      <p:cxnSp>
        <p:nvCxnSpPr>
          <p:cNvPr id="18" name="Conector de seta reta 17"/>
          <p:cNvCxnSpPr>
            <a:stCxn id="4" idx="3"/>
            <a:endCxn id="14" idx="1"/>
          </p:cNvCxnSpPr>
          <p:nvPr/>
        </p:nvCxnSpPr>
        <p:spPr>
          <a:xfrm>
            <a:off x="3851920" y="2916228"/>
            <a:ext cx="14503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/>
          <p:cNvCxnSpPr>
            <a:stCxn id="15" idx="3"/>
            <a:endCxn id="16" idx="1"/>
          </p:cNvCxnSpPr>
          <p:nvPr/>
        </p:nvCxnSpPr>
        <p:spPr>
          <a:xfrm>
            <a:off x="3851920" y="5085264"/>
            <a:ext cx="14503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angulado 21"/>
          <p:cNvCxnSpPr>
            <a:stCxn id="14" idx="2"/>
            <a:endCxn id="15" idx="0"/>
          </p:cNvCxnSpPr>
          <p:nvPr/>
        </p:nvCxnSpPr>
        <p:spPr>
          <a:xfrm rot="5400000">
            <a:off x="4212568" y="1835581"/>
            <a:ext cx="729036" cy="433033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10198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14" grpId="0" animBg="1"/>
      <p:bldP spid="15" grpId="0" animBg="1"/>
      <p:bldP spid="1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8180" y="1268760"/>
            <a:ext cx="86343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EXECUÇÃO</a:t>
            </a:r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8180" y="1988840"/>
            <a:ext cx="86343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A </a:t>
            </a:r>
            <a:r>
              <a:rPr lang="pt-BR" sz="2400" b="1" dirty="0"/>
              <a:t>etapa da </a:t>
            </a:r>
            <a:r>
              <a:rPr lang="pt-BR" sz="2400" b="1" dirty="0" smtClean="0"/>
              <a:t>execução </a:t>
            </a:r>
            <a:r>
              <a:rPr lang="pt-BR" sz="2400" dirty="0"/>
              <a:t>de uma parceria </a:t>
            </a:r>
            <a:r>
              <a:rPr lang="pt-BR" sz="2400" dirty="0" smtClean="0"/>
              <a:t>é o </a:t>
            </a:r>
            <a:r>
              <a:rPr lang="pt-BR" sz="2400" dirty="0"/>
              <a:t>momento de </a:t>
            </a:r>
            <a:r>
              <a:rPr lang="pt-BR" sz="2400" b="1" dirty="0" smtClean="0"/>
              <a:t>realização das atividades </a:t>
            </a:r>
            <a:r>
              <a:rPr lang="pt-BR" sz="2400" b="1" dirty="0"/>
              <a:t>planejadas. </a:t>
            </a:r>
            <a:endParaRPr lang="pt-BR" sz="2400" b="1" dirty="0" smtClean="0"/>
          </a:p>
          <a:p>
            <a:pPr algn="just"/>
            <a:endParaRPr lang="pt-BR" sz="2400" dirty="0"/>
          </a:p>
          <a:p>
            <a:pPr algn="just"/>
            <a:r>
              <a:rPr lang="pt-BR" sz="2400" dirty="0" smtClean="0"/>
              <a:t>O </a:t>
            </a:r>
            <a:r>
              <a:rPr lang="pt-BR" sz="2400" b="1" dirty="0"/>
              <a:t>objeto para ser </a:t>
            </a:r>
            <a:r>
              <a:rPr lang="pt-BR" sz="2400" b="1" dirty="0" smtClean="0"/>
              <a:t>cumprido</a:t>
            </a:r>
            <a:r>
              <a:rPr lang="pt-BR" sz="2400" dirty="0" smtClean="0"/>
              <a:t>, precisa </a:t>
            </a:r>
            <a:r>
              <a:rPr lang="pt-BR" sz="2400" dirty="0"/>
              <a:t>ter </a:t>
            </a:r>
            <a:r>
              <a:rPr lang="pt-BR" sz="2400" b="1" dirty="0"/>
              <a:t>metas </a:t>
            </a:r>
            <a:r>
              <a:rPr lang="pt-BR" sz="2400" b="1" dirty="0" smtClean="0"/>
              <a:t>claras </a:t>
            </a:r>
            <a:r>
              <a:rPr lang="pt-BR" sz="2400" dirty="0" smtClean="0"/>
              <a:t>que depois servirão de parâmetros </a:t>
            </a:r>
            <a:r>
              <a:rPr lang="pt-BR" sz="2400" b="1" dirty="0" smtClean="0"/>
              <a:t>para a aferição dos resultados</a:t>
            </a:r>
            <a:r>
              <a:rPr lang="pt-BR" sz="2400" dirty="0" smtClean="0"/>
              <a:t>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Em </a:t>
            </a:r>
            <a:r>
              <a:rPr lang="pt-BR" sz="2400" dirty="0" smtClean="0"/>
              <a:t>relação à </a:t>
            </a:r>
            <a:r>
              <a:rPr lang="pt-BR" sz="2400" b="1" dirty="0" smtClean="0"/>
              <a:t>execução dos </a:t>
            </a:r>
            <a:r>
              <a:rPr lang="pt-BR" sz="2400" b="1" dirty="0"/>
              <a:t>recursos</a:t>
            </a:r>
            <a:r>
              <a:rPr lang="pt-BR" sz="2400" dirty="0"/>
              <a:t>, as </a:t>
            </a:r>
            <a:r>
              <a:rPr lang="pt-BR" sz="2400" dirty="0" smtClean="0"/>
              <a:t>organizações adotarão métodos usualmente </a:t>
            </a:r>
            <a:r>
              <a:rPr lang="pt-BR" sz="2400" dirty="0"/>
              <a:t>utilizados no setor privado se </a:t>
            </a:r>
            <a:r>
              <a:rPr lang="pt-BR" sz="2400" b="1" dirty="0"/>
              <a:t>responsabilizando </a:t>
            </a:r>
            <a:r>
              <a:rPr lang="pt-BR" sz="2400" b="1" dirty="0" smtClean="0"/>
              <a:t>pelo gerenciamento administrativo </a:t>
            </a:r>
            <a:r>
              <a:rPr lang="pt-BR" sz="2400" b="1" dirty="0"/>
              <a:t>e financeiro </a:t>
            </a:r>
            <a:r>
              <a:rPr lang="pt-BR" sz="2400" dirty="0"/>
              <a:t>dos </a:t>
            </a:r>
            <a:r>
              <a:rPr lang="pt-BR" sz="2400" b="1" dirty="0"/>
              <a:t>recursos recebidos.</a:t>
            </a:r>
          </a:p>
        </p:txBody>
      </p:sp>
    </p:spTree>
    <p:extLst>
      <p:ext uri="{BB962C8B-B14F-4D97-AF65-F5344CB8AC3E}">
        <p14:creationId xmlns:p14="http://schemas.microsoft.com/office/powerpoint/2010/main" val="33996299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0"/>
          <p:cNvSpPr txBox="1"/>
          <p:nvPr/>
        </p:nvSpPr>
        <p:spPr>
          <a:xfrm>
            <a:off x="251521" y="6021288"/>
            <a:ext cx="1893888" cy="29845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>
              <a:defRPr/>
            </a:pPr>
            <a:r>
              <a:rPr dirty="0">
                <a:latin typeface="Calibri"/>
                <a:cs typeface="Calibri"/>
              </a:rPr>
              <a:t>* Quando </a:t>
            </a:r>
            <a:r>
              <a:rPr spc="-15" dirty="0">
                <a:latin typeface="Calibri"/>
                <a:cs typeface="Calibri"/>
              </a:rPr>
              <a:t>for </a:t>
            </a:r>
            <a:r>
              <a:rPr dirty="0">
                <a:latin typeface="Calibri"/>
                <a:cs typeface="Calibri"/>
              </a:rPr>
              <a:t>o</a:t>
            </a:r>
            <a:r>
              <a:rPr spc="-6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caso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251521" y="1268760"/>
            <a:ext cx="8640960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Lógica da Execução do Objeto</a:t>
            </a:r>
          </a:p>
        </p:txBody>
      </p:sp>
      <p:sp>
        <p:nvSpPr>
          <p:cNvPr id="17" name="object 5"/>
          <p:cNvSpPr txBox="1">
            <a:spLocks noChangeArrowheads="1"/>
          </p:cNvSpPr>
          <p:nvPr/>
        </p:nvSpPr>
        <p:spPr bwMode="auto">
          <a:xfrm>
            <a:off x="611560" y="2487626"/>
            <a:ext cx="216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2525"/>
              </a:lnSpc>
              <a:spcBef>
                <a:spcPts val="1413"/>
              </a:spcBef>
              <a:buFontTx/>
              <a:buNone/>
            </a:pPr>
            <a:r>
              <a:rPr lang="pt-BR" altLang="pt-BR" sz="2300" dirty="0"/>
              <a:t>Cumprimento do cronograma de desembolso</a:t>
            </a:r>
          </a:p>
        </p:txBody>
      </p:sp>
      <p:sp>
        <p:nvSpPr>
          <p:cNvPr id="18" name="object 5"/>
          <p:cNvSpPr txBox="1">
            <a:spLocks noChangeArrowheads="1"/>
          </p:cNvSpPr>
          <p:nvPr/>
        </p:nvSpPr>
        <p:spPr bwMode="auto">
          <a:xfrm>
            <a:off x="3494556" y="2483699"/>
            <a:ext cx="216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2525"/>
              </a:lnSpc>
              <a:spcBef>
                <a:spcPts val="1413"/>
              </a:spcBef>
              <a:buFontTx/>
              <a:buNone/>
            </a:pPr>
            <a:r>
              <a:rPr lang="pt-BR" altLang="pt-BR" sz="2300" dirty="0"/>
              <a:t>Liberação de recursos</a:t>
            </a:r>
          </a:p>
        </p:txBody>
      </p:sp>
      <p:sp>
        <p:nvSpPr>
          <p:cNvPr id="19" name="object 5"/>
          <p:cNvSpPr txBox="1">
            <a:spLocks noChangeArrowheads="1"/>
          </p:cNvSpPr>
          <p:nvPr/>
        </p:nvSpPr>
        <p:spPr bwMode="auto">
          <a:xfrm>
            <a:off x="6374377" y="2483699"/>
            <a:ext cx="216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2525"/>
              </a:lnSpc>
              <a:spcBef>
                <a:spcPts val="1413"/>
              </a:spcBef>
              <a:buFontTx/>
              <a:buNone/>
            </a:pPr>
            <a:r>
              <a:rPr lang="pt-BR" altLang="pt-BR" sz="2300" dirty="0"/>
              <a:t>Execução do objeto</a:t>
            </a:r>
          </a:p>
        </p:txBody>
      </p:sp>
      <p:sp>
        <p:nvSpPr>
          <p:cNvPr id="20" name="object 5"/>
          <p:cNvSpPr txBox="1">
            <a:spLocks noChangeArrowheads="1"/>
          </p:cNvSpPr>
          <p:nvPr/>
        </p:nvSpPr>
        <p:spPr bwMode="auto">
          <a:xfrm>
            <a:off x="611560" y="4437232"/>
            <a:ext cx="216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2525"/>
              </a:lnSpc>
              <a:spcBef>
                <a:spcPts val="1413"/>
              </a:spcBef>
              <a:buFontTx/>
              <a:buNone/>
            </a:pPr>
            <a:r>
              <a:rPr lang="pt-BR" altLang="pt-BR" sz="2300" dirty="0" err="1"/>
              <a:t>Apostilamento</a:t>
            </a:r>
            <a:r>
              <a:rPr lang="pt-BR" altLang="pt-BR" sz="2300" dirty="0"/>
              <a:t>*</a:t>
            </a:r>
          </a:p>
        </p:txBody>
      </p:sp>
      <p:sp>
        <p:nvSpPr>
          <p:cNvPr id="21" name="object 5"/>
          <p:cNvSpPr txBox="1">
            <a:spLocks noChangeArrowheads="1"/>
          </p:cNvSpPr>
          <p:nvPr/>
        </p:nvSpPr>
        <p:spPr bwMode="auto">
          <a:xfrm>
            <a:off x="3492000" y="4437232"/>
            <a:ext cx="216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2525"/>
              </a:lnSpc>
              <a:spcBef>
                <a:spcPts val="1413"/>
              </a:spcBef>
              <a:buFontTx/>
              <a:buNone/>
            </a:pPr>
            <a:r>
              <a:rPr lang="pt-BR" altLang="pt-BR" sz="2300" dirty="0"/>
              <a:t>Publicação do </a:t>
            </a:r>
            <a:r>
              <a:rPr lang="pt-BR" altLang="pt-BR" sz="2300" dirty="0" err="1"/>
              <a:t>apostilamento</a:t>
            </a:r>
            <a:r>
              <a:rPr lang="pt-BR" altLang="pt-BR" sz="2300" dirty="0"/>
              <a:t> no CENTS.</a:t>
            </a:r>
          </a:p>
        </p:txBody>
      </p:sp>
      <p:cxnSp>
        <p:nvCxnSpPr>
          <p:cNvPr id="23" name="Conector de seta reta 22"/>
          <p:cNvCxnSpPr>
            <a:stCxn id="17" idx="3"/>
            <a:endCxn id="18" idx="1"/>
          </p:cNvCxnSpPr>
          <p:nvPr/>
        </p:nvCxnSpPr>
        <p:spPr>
          <a:xfrm flipV="1">
            <a:off x="2771560" y="3023699"/>
            <a:ext cx="722996" cy="3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>
            <a:stCxn id="18" idx="3"/>
            <a:endCxn id="19" idx="1"/>
          </p:cNvCxnSpPr>
          <p:nvPr/>
        </p:nvCxnSpPr>
        <p:spPr>
          <a:xfrm>
            <a:off x="5654556" y="3023699"/>
            <a:ext cx="7198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angulado 26"/>
          <p:cNvCxnSpPr>
            <a:stCxn id="19" idx="2"/>
            <a:endCxn id="20" idx="0"/>
          </p:cNvCxnSpPr>
          <p:nvPr/>
        </p:nvCxnSpPr>
        <p:spPr>
          <a:xfrm rot="5400000">
            <a:off x="4136203" y="1119057"/>
            <a:ext cx="873533" cy="576281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/>
          <p:cNvCxnSpPr>
            <a:stCxn id="20" idx="3"/>
            <a:endCxn id="21" idx="1"/>
          </p:cNvCxnSpPr>
          <p:nvPr/>
        </p:nvCxnSpPr>
        <p:spPr>
          <a:xfrm>
            <a:off x="2771560" y="4977232"/>
            <a:ext cx="7204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8684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RECURSOS DA PARCERIA</a:t>
            </a:r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844824"/>
            <a:ext cx="86409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200" b="1" dirty="0" smtClean="0">
                <a:solidFill>
                  <a:schemeClr val="accent1">
                    <a:lumMod val="75000"/>
                  </a:schemeClr>
                </a:solidFill>
              </a:rPr>
              <a:t>O que é permitido pagar com os recursos da parceria </a:t>
            </a:r>
          </a:p>
          <a:p>
            <a:pPr algn="ctr"/>
            <a:endParaRPr lang="pt-BR" sz="2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pt-BR" sz="2200" dirty="0" smtClean="0"/>
              <a:t>Poderão  </a:t>
            </a:r>
            <a:r>
              <a:rPr lang="pt-BR" sz="2200" dirty="0"/>
              <a:t>ser  pagas  </a:t>
            </a:r>
            <a:r>
              <a:rPr lang="pt-BR" sz="2200" dirty="0" smtClean="0"/>
              <a:t>com  recursos  </a:t>
            </a:r>
            <a:r>
              <a:rPr lang="pt-BR" sz="2200" dirty="0"/>
              <a:t>vinculados </a:t>
            </a:r>
            <a:r>
              <a:rPr lang="pt-BR" sz="2200" dirty="0" smtClean="0"/>
              <a:t>à parceria  </a:t>
            </a:r>
            <a:r>
              <a:rPr lang="pt-BR" sz="2200" dirty="0"/>
              <a:t>todas  as </a:t>
            </a:r>
            <a:r>
              <a:rPr lang="pt-BR" sz="2200" dirty="0" smtClean="0"/>
              <a:t>despesas  </a:t>
            </a:r>
            <a:r>
              <a:rPr lang="pt-BR" sz="2200" b="1" dirty="0" smtClean="0"/>
              <a:t>previstas no  </a:t>
            </a:r>
            <a:r>
              <a:rPr lang="pt-BR" sz="2200" b="1" dirty="0"/>
              <a:t>Plano  de  Trabalho</a:t>
            </a:r>
            <a:r>
              <a:rPr lang="pt-BR" sz="2200" dirty="0"/>
              <a:t>,  tendo  a  </a:t>
            </a:r>
            <a:r>
              <a:rPr lang="pt-BR" sz="2200" dirty="0" smtClean="0"/>
              <a:t>Lei Federal  </a:t>
            </a:r>
            <a:r>
              <a:rPr lang="pt-BR" sz="2200" dirty="0"/>
              <a:t>nº  13.019/2014</a:t>
            </a:r>
            <a:r>
              <a:rPr lang="pt-BR" sz="2200" dirty="0" smtClean="0"/>
              <a:t>, tratado </a:t>
            </a:r>
            <a:r>
              <a:rPr lang="pt-BR" sz="2200" dirty="0"/>
              <a:t>de alguns pontos que antes não estavam tão claros no ordenamento jurídico.</a:t>
            </a:r>
          </a:p>
          <a:p>
            <a:pPr algn="just"/>
            <a:endParaRPr lang="pt-BR" sz="2200" dirty="0" smtClean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Equipe  </a:t>
            </a:r>
            <a:r>
              <a:rPr lang="pt-BR" sz="2200" b="1" dirty="0"/>
              <a:t>de  </a:t>
            </a:r>
            <a:r>
              <a:rPr lang="pt-BR" sz="2200" b="1" dirty="0" smtClean="0"/>
              <a:t>trabalho: </a:t>
            </a:r>
            <a:r>
              <a:rPr lang="pt-BR" sz="2200" dirty="0" smtClean="0"/>
              <a:t>a seleção e a contratação de equipe de trabalho </a:t>
            </a:r>
            <a:r>
              <a:rPr lang="pt-BR" sz="2200" dirty="0"/>
              <a:t>pela organização da sociedade civil </a:t>
            </a:r>
            <a:r>
              <a:rPr lang="pt-BR" sz="2200" b="1" dirty="0" smtClean="0"/>
              <a:t>deverão </a:t>
            </a:r>
            <a:r>
              <a:rPr lang="pt-BR" sz="2200" b="1" dirty="0"/>
              <a:t>levar em conta os objetivos </a:t>
            </a:r>
            <a:r>
              <a:rPr lang="pt-BR" sz="2200" dirty="0"/>
              <a:t>a </a:t>
            </a:r>
            <a:r>
              <a:rPr lang="pt-BR" sz="2200" dirty="0" smtClean="0"/>
              <a:t>serem </a:t>
            </a:r>
            <a:r>
              <a:rPr lang="pt-BR" sz="2200" dirty="0"/>
              <a:t>alcançados com a parceria e os conhecimentos que devem ser aportados ao </a:t>
            </a:r>
            <a:r>
              <a:rPr lang="pt-BR" sz="2200" dirty="0" smtClean="0"/>
              <a:t>projeto</a:t>
            </a:r>
            <a:r>
              <a:rPr lang="pt-BR" sz="2200" dirty="0"/>
              <a:t>.  A  contratação  </a:t>
            </a:r>
            <a:r>
              <a:rPr lang="pt-BR" sz="2200" dirty="0" smtClean="0"/>
              <a:t>de profissionais  </a:t>
            </a:r>
            <a:r>
              <a:rPr lang="pt-BR" sz="2200" dirty="0"/>
              <a:t>para  compor  a  equipe  de  uma  </a:t>
            </a:r>
            <a:r>
              <a:rPr lang="pt-BR" sz="2200" dirty="0" smtClean="0"/>
              <a:t>parceria </a:t>
            </a:r>
            <a:r>
              <a:rPr lang="pt-BR" sz="2200" b="1" dirty="0"/>
              <a:t>poderá </a:t>
            </a:r>
            <a:r>
              <a:rPr lang="pt-BR" sz="2200" b="1" dirty="0" smtClean="0"/>
              <a:t>incluir </a:t>
            </a:r>
            <a:r>
              <a:rPr lang="pt-BR" sz="2200" b="1" dirty="0"/>
              <a:t>pessoal </a:t>
            </a:r>
            <a:r>
              <a:rPr lang="pt-BR" sz="2200" b="1" dirty="0" smtClean="0"/>
              <a:t>próprio</a:t>
            </a:r>
            <a:r>
              <a:rPr lang="pt-BR" sz="2200" dirty="0" smtClean="0"/>
              <a:t> </a:t>
            </a:r>
            <a:r>
              <a:rPr lang="pt-BR" sz="2200" dirty="0"/>
              <a:t>e todos os encargos sociais inclusos, observando que </a:t>
            </a:r>
            <a:r>
              <a:rPr lang="pt-BR" sz="2200" dirty="0" smtClean="0"/>
              <a:t>os </a:t>
            </a:r>
            <a:r>
              <a:rPr lang="pt-BR" sz="2200" dirty="0"/>
              <a:t>valores</a:t>
            </a:r>
            <a:r>
              <a:rPr lang="pt-BR" sz="2200" dirty="0" smtClean="0"/>
              <a:t>:</a:t>
            </a: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39997314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 smtClean="0"/>
              <a:t>Correspondam </a:t>
            </a:r>
            <a:r>
              <a:rPr lang="pt-BR" sz="2400" b="1" dirty="0"/>
              <a:t>às atividades previstas </a:t>
            </a:r>
            <a:r>
              <a:rPr lang="pt-BR" sz="2400" dirty="0"/>
              <a:t>no Plano de Trabalho e </a:t>
            </a:r>
            <a:r>
              <a:rPr lang="pt-BR" sz="2400" dirty="0" smtClean="0"/>
              <a:t>a qualificação </a:t>
            </a:r>
            <a:r>
              <a:rPr lang="pt-BR" sz="2400" dirty="0"/>
              <a:t>necessária para a função a ser desempenhada</a:t>
            </a:r>
            <a:r>
              <a:rPr lang="pt-BR" sz="2400" dirty="0" smtClean="0"/>
              <a:t>; 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b="1" dirty="0" smtClean="0"/>
              <a:t>Sejam </a:t>
            </a:r>
            <a:r>
              <a:rPr lang="pt-BR" sz="2400" b="1" dirty="0"/>
              <a:t>compatíveis com o valor de mercado </a:t>
            </a:r>
            <a:r>
              <a:rPr lang="pt-BR" sz="2400" dirty="0"/>
              <a:t>da região </a:t>
            </a:r>
            <a:r>
              <a:rPr lang="pt-BR" sz="2400" dirty="0" smtClean="0"/>
              <a:t>e </a:t>
            </a:r>
            <a:r>
              <a:rPr lang="pt-BR" sz="2400" dirty="0"/>
              <a:t>não </a:t>
            </a:r>
            <a:r>
              <a:rPr lang="pt-BR" sz="2400" dirty="0" smtClean="0"/>
              <a:t>superior ao </a:t>
            </a:r>
            <a:r>
              <a:rPr lang="pt-BR" sz="2400" dirty="0"/>
              <a:t>máximo pago pelo Poder Executivo; e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b="1" dirty="0" smtClean="0"/>
              <a:t>Sejam </a:t>
            </a:r>
            <a:r>
              <a:rPr lang="pt-BR" sz="2400" b="1" dirty="0"/>
              <a:t>proporcionais ao tempo de trabalho </a:t>
            </a:r>
            <a:r>
              <a:rPr lang="pt-BR" sz="2400" dirty="0"/>
              <a:t>dedicado a parceria </a:t>
            </a:r>
            <a:r>
              <a:rPr lang="pt-BR" sz="2400" dirty="0" smtClean="0"/>
              <a:t>celebrada.</a:t>
            </a:r>
            <a:endParaRPr lang="pt-BR" sz="2400" dirty="0"/>
          </a:p>
        </p:txBody>
      </p:sp>
      <p:sp>
        <p:nvSpPr>
          <p:cNvPr id="5" name="Retângulo 4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RECURSOS DA PARCERIA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36334436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É </a:t>
            </a:r>
            <a:r>
              <a:rPr lang="pt-BR" sz="2400" b="1" dirty="0"/>
              <a:t>importante </a:t>
            </a:r>
            <a:r>
              <a:rPr lang="pt-BR" sz="2400" dirty="0"/>
              <a:t>lembrar que o </a:t>
            </a:r>
            <a:r>
              <a:rPr lang="pt-BR" sz="2400" b="1" dirty="0"/>
              <a:t>pagamento da equipe contratada</a:t>
            </a:r>
            <a:r>
              <a:rPr lang="pt-BR" sz="2400" dirty="0"/>
              <a:t> pela </a:t>
            </a:r>
            <a:r>
              <a:rPr lang="pt-BR" sz="2400" dirty="0" smtClean="0"/>
              <a:t>organização </a:t>
            </a:r>
            <a:r>
              <a:rPr lang="pt-BR" sz="2400" dirty="0"/>
              <a:t>da sociedade </a:t>
            </a:r>
            <a:r>
              <a:rPr lang="pt-BR" sz="2400" dirty="0" smtClean="0"/>
              <a:t>civil é </a:t>
            </a:r>
            <a:r>
              <a:rPr lang="pt-BR" sz="2400" dirty="0"/>
              <a:t>de </a:t>
            </a:r>
            <a:r>
              <a:rPr lang="pt-BR" sz="2400" b="1" dirty="0"/>
              <a:t>responsabilidade da </a:t>
            </a:r>
            <a:r>
              <a:rPr lang="pt-BR" sz="2400" b="1" dirty="0" smtClean="0"/>
              <a:t>organização </a:t>
            </a:r>
            <a:r>
              <a:rPr lang="pt-BR" sz="2400" dirty="0" smtClean="0"/>
              <a:t>e </a:t>
            </a:r>
            <a:r>
              <a:rPr lang="pt-BR" sz="2400" dirty="0"/>
              <a:t>não gera </a:t>
            </a:r>
            <a:r>
              <a:rPr lang="pt-BR" sz="2400" dirty="0" smtClean="0"/>
              <a:t>nenhum </a:t>
            </a:r>
            <a:r>
              <a:rPr lang="pt-BR" sz="2400" dirty="0"/>
              <a:t>vínculo trabalhista com </a:t>
            </a:r>
            <a:r>
              <a:rPr lang="pt-BR" sz="2400" dirty="0" smtClean="0"/>
              <a:t>a </a:t>
            </a:r>
            <a:r>
              <a:rPr lang="pt-BR" sz="2400" dirty="0"/>
              <a:t>administração pública</a:t>
            </a:r>
            <a:r>
              <a:rPr lang="pt-BR" sz="2400" dirty="0" smtClean="0"/>
              <a:t>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 smtClean="0"/>
              <a:t>Da </a:t>
            </a:r>
            <a:r>
              <a:rPr lang="pt-BR" sz="2400" dirty="0"/>
              <a:t>mesma forma, caso a </a:t>
            </a:r>
            <a:r>
              <a:rPr lang="pt-BR" sz="2400" b="1" dirty="0" smtClean="0"/>
              <a:t>organização não </a:t>
            </a:r>
            <a:r>
              <a:rPr lang="pt-BR" sz="2400" b="1" dirty="0"/>
              <a:t>cumpra suas obrigações </a:t>
            </a:r>
            <a:r>
              <a:rPr lang="pt-BR" sz="2400" dirty="0"/>
              <a:t>trabalhistas, fiscais e comerciais, </a:t>
            </a:r>
            <a:r>
              <a:rPr lang="pt-BR" sz="2400" b="1" dirty="0" smtClean="0"/>
              <a:t>a administração pública </a:t>
            </a:r>
            <a:r>
              <a:rPr lang="pt-BR" sz="2400" b="1" dirty="0"/>
              <a:t>não </a:t>
            </a:r>
            <a:r>
              <a:rPr lang="pt-BR" sz="2400" dirty="0"/>
              <a:t>se torna responsável por seu </a:t>
            </a:r>
            <a:r>
              <a:rPr lang="pt-BR" sz="2400" dirty="0" smtClean="0"/>
              <a:t>pagamento.</a:t>
            </a:r>
            <a:endParaRPr lang="pt-BR" sz="2400" dirty="0"/>
          </a:p>
        </p:txBody>
      </p:sp>
      <p:sp>
        <p:nvSpPr>
          <p:cNvPr id="5" name="Retângulo 4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RECURSOS DA PARCERIA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5561419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2"/>
            </a:pPr>
            <a:r>
              <a:rPr lang="pt-BR" sz="2400" b="1" dirty="0" smtClean="0"/>
              <a:t>Diárias: </a:t>
            </a:r>
            <a:r>
              <a:rPr lang="pt-BR" sz="2400" dirty="0" smtClean="0"/>
              <a:t>diárias referentes </a:t>
            </a:r>
            <a:r>
              <a:rPr lang="pt-BR" sz="2400" dirty="0"/>
              <a:t>a deslocamento, hospedagem </a:t>
            </a:r>
            <a:r>
              <a:rPr lang="pt-BR" sz="2400" dirty="0" smtClean="0"/>
              <a:t>e alimentação </a:t>
            </a:r>
            <a:r>
              <a:rPr lang="pt-BR" sz="2400" dirty="0"/>
              <a:t>poderão ser pagas as pessoas contratadas para a parceria e deverão </a:t>
            </a:r>
            <a:r>
              <a:rPr lang="pt-BR" sz="2400" dirty="0" smtClean="0"/>
              <a:t>respeitar </a:t>
            </a:r>
            <a:r>
              <a:rPr lang="pt-BR" sz="2400" dirty="0"/>
              <a:t>os valores máximos adotados pela administração publica. As mesmas </a:t>
            </a:r>
            <a:r>
              <a:rPr lang="pt-BR" sz="2400" dirty="0" smtClean="0"/>
              <a:t>despesas </a:t>
            </a:r>
            <a:r>
              <a:rPr lang="pt-BR" sz="2400" dirty="0"/>
              <a:t>poderão ser pagas aos </a:t>
            </a:r>
            <a:r>
              <a:rPr lang="pt-BR" sz="2400" b="1" dirty="0"/>
              <a:t>voluntários atuantes </a:t>
            </a:r>
            <a:r>
              <a:rPr lang="pt-BR" sz="2400" dirty="0"/>
              <a:t>na parceria, </a:t>
            </a:r>
            <a:r>
              <a:rPr lang="pt-BR" sz="2400" dirty="0" smtClean="0"/>
              <a:t>nos </a:t>
            </a:r>
            <a:r>
              <a:rPr lang="pt-BR" sz="2400" dirty="0"/>
              <a:t>termos da </a:t>
            </a:r>
            <a:r>
              <a:rPr lang="pt-BR" sz="2400" b="1" dirty="0" smtClean="0"/>
              <a:t>Lei </a:t>
            </a:r>
            <a:r>
              <a:rPr lang="pt-BR" sz="2400" b="1" dirty="0"/>
              <a:t>9.608/1998</a:t>
            </a:r>
            <a:r>
              <a:rPr lang="pt-BR" sz="2400" dirty="0" smtClean="0"/>
              <a:t>.</a:t>
            </a:r>
          </a:p>
          <a:p>
            <a:pPr marL="457200" indent="-457200" algn="just">
              <a:buFont typeface="+mj-lt"/>
              <a:buAutoNum type="alphaLcParenR" startAt="2"/>
            </a:pPr>
            <a:endParaRPr lang="pt-BR" sz="2400" dirty="0"/>
          </a:p>
          <a:p>
            <a:pPr marL="457200" indent="-457200" algn="just">
              <a:buFont typeface="+mj-lt"/>
              <a:buAutoNum type="alphaLcParenR" startAt="2"/>
            </a:pPr>
            <a:r>
              <a:rPr lang="pt-BR" sz="2400" b="1" dirty="0" smtClean="0"/>
              <a:t>Custos indiretos: </a:t>
            </a:r>
            <a:r>
              <a:rPr lang="pt-BR" sz="2400" dirty="0"/>
              <a:t>podem ser efetuadas despesas com água, luz</a:t>
            </a:r>
            <a:r>
              <a:rPr lang="pt-BR" sz="2400" dirty="0" smtClean="0"/>
              <a:t>, internet</a:t>
            </a:r>
            <a:r>
              <a:rPr lang="pt-BR" sz="2400" dirty="0"/>
              <a:t>, transporte, aluguel e telefone, bem como remunerações de serviços </a:t>
            </a:r>
            <a:r>
              <a:rPr lang="pt-BR" sz="2400" dirty="0" smtClean="0"/>
              <a:t>contábeis </a:t>
            </a:r>
            <a:r>
              <a:rPr lang="pt-BR" sz="2400" dirty="0"/>
              <a:t>e de assessoria jurídica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RECURSOS DA PARCERIA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7148560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90836"/>
            <a:ext cx="8640960" cy="4021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Os </a:t>
            </a:r>
            <a:r>
              <a:rPr lang="pt-BR" sz="2400" b="1" dirty="0"/>
              <a:t>documentos de pagamentos </a:t>
            </a:r>
            <a:r>
              <a:rPr lang="pt-BR" sz="2400" dirty="0"/>
              <a:t>deverão ser </a:t>
            </a:r>
            <a:r>
              <a:rPr lang="pt-BR" sz="2400" dirty="0" smtClean="0"/>
              <a:t>identificados com</a:t>
            </a:r>
            <a:r>
              <a:rPr lang="pt-BR" sz="2400" dirty="0"/>
              <a:t>: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pt-BR" sz="2400" dirty="0" smtClean="0"/>
              <a:t>Número </a:t>
            </a:r>
            <a:r>
              <a:rPr lang="pt-BR" sz="2400" dirty="0"/>
              <a:t>e ano do </a:t>
            </a:r>
            <a:r>
              <a:rPr lang="pt-BR" sz="2400" b="1" dirty="0"/>
              <a:t>termo celebrado</a:t>
            </a:r>
            <a:r>
              <a:rPr lang="pt-BR" sz="2400" dirty="0"/>
              <a:t>;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pt-BR" sz="2400" dirty="0" smtClean="0"/>
              <a:t>Número </a:t>
            </a:r>
            <a:r>
              <a:rPr lang="pt-BR" sz="2400" dirty="0"/>
              <a:t>do </a:t>
            </a:r>
            <a:r>
              <a:rPr lang="pt-BR" sz="2400" b="1" dirty="0"/>
              <a:t>edital de </a:t>
            </a:r>
            <a:r>
              <a:rPr lang="pt-BR" sz="2400" b="1" dirty="0" smtClean="0"/>
              <a:t>chamamento</a:t>
            </a:r>
            <a:r>
              <a:rPr lang="pt-BR" sz="2400" dirty="0" smtClean="0"/>
              <a:t>, </a:t>
            </a:r>
            <a:r>
              <a:rPr lang="pt-BR" sz="2400" dirty="0"/>
              <a:t>quando for o </a:t>
            </a:r>
            <a:r>
              <a:rPr lang="pt-BR" sz="2400" dirty="0" smtClean="0"/>
              <a:t>caso;</a:t>
            </a:r>
            <a:endParaRPr lang="pt-BR" sz="2400" dirty="0"/>
          </a:p>
          <a:p>
            <a:pPr marL="457200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pt-BR" sz="2400" b="1" dirty="0" smtClean="0"/>
              <a:t>Sigla </a:t>
            </a:r>
            <a:r>
              <a:rPr lang="pt-BR" sz="2400" b="1" dirty="0"/>
              <a:t>da Secretaria </a:t>
            </a:r>
            <a:r>
              <a:rPr lang="pt-BR" sz="2400" dirty="0"/>
              <a:t>concedente</a:t>
            </a:r>
            <a:r>
              <a:rPr lang="pt-BR" sz="2400" dirty="0" smtClean="0"/>
              <a:t>;</a:t>
            </a:r>
          </a:p>
          <a:p>
            <a:pPr marL="457200" indent="-457200" algn="just">
              <a:spcBef>
                <a:spcPts val="150"/>
              </a:spcBef>
              <a:spcAft>
                <a:spcPts val="150"/>
              </a:spcAft>
              <a:buFont typeface="+mj-lt"/>
              <a:buAutoNum type="alphaLcParenR"/>
            </a:pPr>
            <a:r>
              <a:rPr lang="pt-BR" sz="2400" dirty="0" smtClean="0"/>
              <a:t>O </a:t>
            </a:r>
            <a:r>
              <a:rPr lang="pt-BR" sz="2400" b="1" dirty="0" smtClean="0"/>
              <a:t>número </a:t>
            </a:r>
            <a:r>
              <a:rPr lang="pt-BR" sz="2400" b="1" dirty="0"/>
              <a:t>da operação bancária </a:t>
            </a:r>
            <a:r>
              <a:rPr lang="pt-BR" sz="2400" dirty="0" smtClean="0"/>
              <a:t>que efetivou </a:t>
            </a:r>
            <a:r>
              <a:rPr lang="pt-BR" sz="2400" dirty="0"/>
              <a:t>o pagamento, além da devida quitação</a:t>
            </a:r>
            <a:r>
              <a:rPr lang="pt-BR" sz="2400" dirty="0" smtClean="0"/>
              <a:t>;</a:t>
            </a:r>
            <a:endParaRPr lang="pt-BR" sz="2400" dirty="0"/>
          </a:p>
          <a:p>
            <a:pPr marL="457200" indent="-457200" algn="just">
              <a:spcBef>
                <a:spcPts val="150"/>
              </a:spcBef>
              <a:buFont typeface="+mj-lt"/>
              <a:buAutoNum type="alphaLcParenR"/>
            </a:pPr>
            <a:r>
              <a:rPr lang="pt-BR" sz="2400" b="1" dirty="0" smtClean="0"/>
              <a:t>Comprovante </a:t>
            </a:r>
            <a:r>
              <a:rPr lang="pt-BR" sz="2400" b="1" dirty="0"/>
              <a:t>de saque</a:t>
            </a:r>
            <a:r>
              <a:rPr lang="pt-BR" sz="2400" dirty="0"/>
              <a:t>, para </a:t>
            </a:r>
            <a:r>
              <a:rPr lang="pt-BR" sz="2400" dirty="0" smtClean="0"/>
              <a:t>os pagamentos </a:t>
            </a:r>
            <a:r>
              <a:rPr lang="pt-BR" sz="2400" dirty="0"/>
              <a:t>em espécie, desde </a:t>
            </a:r>
            <a:r>
              <a:rPr lang="pt-BR" sz="2400" dirty="0" smtClean="0"/>
              <a:t>que </a:t>
            </a:r>
            <a:r>
              <a:rPr lang="pt-BR" sz="2400" dirty="0"/>
              <a:t>demonstrada à impossibilidade física de </a:t>
            </a:r>
            <a:r>
              <a:rPr lang="pt-BR" sz="2400" b="1" dirty="0"/>
              <a:t>pagamento por transferência eletrônica</a:t>
            </a:r>
            <a:r>
              <a:rPr lang="pt-BR" sz="2400" b="1" dirty="0" smtClean="0"/>
              <a:t>;</a:t>
            </a:r>
            <a:endParaRPr lang="pt-BR" sz="2400" b="1" dirty="0"/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RECURSOS DA PARCERIA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224843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200" dirty="0"/>
              <a:t>As  </a:t>
            </a:r>
            <a:r>
              <a:rPr lang="pt-BR" sz="2200" b="1" dirty="0"/>
              <a:t>notas  fiscais  </a:t>
            </a:r>
            <a:r>
              <a:rPr lang="pt-BR" sz="2200" dirty="0"/>
              <a:t>poderão  ser  de  venda  ao  consumidor,  prestação  de </a:t>
            </a:r>
            <a:r>
              <a:rPr lang="pt-BR" sz="2200" dirty="0" smtClean="0"/>
              <a:t>serviço </a:t>
            </a:r>
            <a:r>
              <a:rPr lang="pt-BR" sz="2200" dirty="0"/>
              <a:t>ou cupom fiscal, observando os requisitos de preenchimento </a:t>
            </a:r>
            <a:r>
              <a:rPr lang="pt-BR" sz="2200" b="1" dirty="0"/>
              <a:t>correto </a:t>
            </a:r>
            <a:r>
              <a:rPr lang="pt-BR" sz="2200" b="1" dirty="0" smtClean="0"/>
              <a:t>de </a:t>
            </a:r>
            <a:r>
              <a:rPr lang="pt-BR" sz="2200" b="1" dirty="0"/>
              <a:t>data</a:t>
            </a:r>
            <a:r>
              <a:rPr lang="pt-BR" sz="2200" dirty="0"/>
              <a:t>, </a:t>
            </a:r>
            <a:r>
              <a:rPr lang="pt-BR" sz="2200" b="1" dirty="0" smtClean="0"/>
              <a:t>nome  </a:t>
            </a:r>
            <a:r>
              <a:rPr lang="pt-BR" sz="2200" b="1" dirty="0"/>
              <a:t>da  entidade</a:t>
            </a:r>
            <a:r>
              <a:rPr lang="pt-BR" sz="2200" dirty="0"/>
              <a:t>,  </a:t>
            </a:r>
            <a:r>
              <a:rPr lang="pt-BR" sz="2200" b="1" dirty="0"/>
              <a:t>CNPJ</a:t>
            </a:r>
            <a:r>
              <a:rPr lang="pt-BR" sz="2200" dirty="0"/>
              <a:t>,  a  discriminação  </a:t>
            </a:r>
            <a:r>
              <a:rPr lang="pt-BR" sz="2200" dirty="0" smtClean="0"/>
              <a:t>dos materiais  </a:t>
            </a:r>
            <a:r>
              <a:rPr lang="pt-BR" sz="2200" dirty="0"/>
              <a:t>ou  serviços  com  seus </a:t>
            </a:r>
            <a:r>
              <a:rPr lang="pt-BR" sz="2200" dirty="0" smtClean="0"/>
              <a:t>valores  </a:t>
            </a:r>
            <a:r>
              <a:rPr lang="pt-BR" sz="2200" dirty="0"/>
              <a:t>com  destaques  de  </a:t>
            </a:r>
            <a:r>
              <a:rPr lang="pt-BR" sz="2200" b="1" dirty="0"/>
              <a:t>eventuais  retenções  tributárias</a:t>
            </a:r>
            <a:r>
              <a:rPr lang="pt-BR" sz="2200" dirty="0"/>
              <a:t>,  quantidades,  e  o  total </a:t>
            </a:r>
            <a:r>
              <a:rPr lang="pt-BR" sz="2200" dirty="0" smtClean="0"/>
              <a:t>geral;</a:t>
            </a:r>
          </a:p>
          <a:p>
            <a:pPr algn="just"/>
            <a:endParaRPr lang="pt-BR" sz="2200" dirty="0"/>
          </a:p>
          <a:p>
            <a:pPr algn="just"/>
            <a:r>
              <a:rPr lang="pt-BR" sz="2200" dirty="0"/>
              <a:t>Os  </a:t>
            </a:r>
            <a:r>
              <a:rPr lang="pt-BR" sz="2200" b="1" dirty="0"/>
              <a:t>documentos  fiscais  </a:t>
            </a:r>
            <a:r>
              <a:rPr lang="pt-BR" sz="2200" dirty="0"/>
              <a:t>apresentados  deverão  ser  </a:t>
            </a:r>
            <a:r>
              <a:rPr lang="pt-BR" sz="2200" b="1" dirty="0"/>
              <a:t>compatíveis  com  o </a:t>
            </a:r>
            <a:r>
              <a:rPr lang="pt-BR" sz="2200" b="1" dirty="0" smtClean="0"/>
              <a:t>objeto  </a:t>
            </a:r>
            <a:r>
              <a:rPr lang="pt-BR" sz="2200" b="1" dirty="0"/>
              <a:t>do  serviço  </a:t>
            </a:r>
            <a:r>
              <a:rPr lang="pt-BR" sz="2200" b="1" dirty="0" smtClean="0"/>
              <a:t>ou compra  </a:t>
            </a:r>
            <a:r>
              <a:rPr lang="pt-BR" sz="2200" b="1" dirty="0"/>
              <a:t>efetuada  </a:t>
            </a:r>
            <a:r>
              <a:rPr lang="pt-BR" sz="2200" dirty="0"/>
              <a:t>(nota  fiscal  de  prestação  de  </a:t>
            </a:r>
            <a:r>
              <a:rPr lang="pt-BR" sz="2200" b="1" dirty="0"/>
              <a:t>serviços  </a:t>
            </a:r>
            <a:r>
              <a:rPr lang="pt-BR" sz="2200" b="1" dirty="0" smtClean="0"/>
              <a:t>não</a:t>
            </a:r>
            <a:r>
              <a:rPr lang="pt-BR" sz="2200" dirty="0" smtClean="0"/>
              <a:t> poderá </a:t>
            </a:r>
            <a:r>
              <a:rPr lang="pt-BR" sz="2200" dirty="0"/>
              <a:t>conter </a:t>
            </a:r>
            <a:r>
              <a:rPr lang="pt-BR" sz="2200" b="1" dirty="0"/>
              <a:t>mercadorias</a:t>
            </a:r>
            <a:r>
              <a:rPr lang="pt-BR" sz="2200" dirty="0"/>
              <a:t> e vice versa);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Deverá  </a:t>
            </a:r>
            <a:r>
              <a:rPr lang="pt-BR" sz="2200" dirty="0"/>
              <a:t>vir  </a:t>
            </a:r>
            <a:r>
              <a:rPr lang="pt-BR" sz="2200" b="1" dirty="0"/>
              <a:t>acompanhado  de  cada  nota  fiscal</a:t>
            </a:r>
            <a:r>
              <a:rPr lang="pt-BR" sz="2200" dirty="0"/>
              <a:t>,  a  respectiva  cópia  do </a:t>
            </a:r>
            <a:r>
              <a:rPr lang="pt-BR" sz="2200" dirty="0" smtClean="0"/>
              <a:t>crédito  </a:t>
            </a:r>
            <a:r>
              <a:rPr lang="pt-BR" sz="2200" dirty="0"/>
              <a:t>bancário  com  a  efetiva  autenticação  mecânica,  ou  cópia  do  cheque  com  a </a:t>
            </a:r>
            <a:r>
              <a:rPr lang="pt-BR" sz="2200" dirty="0" smtClean="0"/>
              <a:t>declaração de </a:t>
            </a:r>
            <a:r>
              <a:rPr lang="pt-BR" sz="2200" dirty="0"/>
              <a:t>quitação do credor do respectivo valor.</a:t>
            </a:r>
            <a:endParaRPr lang="pt-BR" sz="2200" b="1" dirty="0"/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RECURSOS DA PARCERIA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301071210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1519" y="2010320"/>
            <a:ext cx="865541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O </a:t>
            </a:r>
            <a:r>
              <a:rPr lang="pt-BR" sz="2400" b="1" dirty="0"/>
              <a:t>novo </a:t>
            </a:r>
            <a:r>
              <a:rPr lang="pt-BR" sz="2400" b="1" dirty="0" smtClean="0"/>
              <a:t>Marco </a:t>
            </a:r>
            <a:r>
              <a:rPr lang="pt-BR" sz="2400" b="1" dirty="0"/>
              <a:t>Regulatório </a:t>
            </a:r>
            <a:r>
              <a:rPr lang="pt-BR" sz="2400" dirty="0" smtClean="0"/>
              <a:t>traz  </a:t>
            </a:r>
            <a:r>
              <a:rPr lang="pt-BR" sz="2400" dirty="0"/>
              <a:t>maior  segurança  jurídica  para  </a:t>
            </a:r>
            <a:r>
              <a:rPr lang="pt-BR" sz="2400" dirty="0" smtClean="0"/>
              <a:t>as organizações   </a:t>
            </a:r>
            <a:r>
              <a:rPr lang="pt-BR" sz="2400" dirty="0"/>
              <a:t>da </a:t>
            </a:r>
            <a:r>
              <a:rPr lang="pt-BR" sz="2400" dirty="0" smtClean="0"/>
              <a:t>sociedade civil,   </a:t>
            </a:r>
            <a:r>
              <a:rPr lang="pt-BR" sz="2400" dirty="0"/>
              <a:t>agora   </a:t>
            </a:r>
            <a:r>
              <a:rPr lang="pt-BR" sz="2400" dirty="0" smtClean="0"/>
              <a:t>elas contam   </a:t>
            </a:r>
            <a:r>
              <a:rPr lang="pt-BR" sz="2400" dirty="0"/>
              <a:t>com   </a:t>
            </a:r>
            <a:r>
              <a:rPr lang="pt-BR" sz="2400" dirty="0" smtClean="0"/>
              <a:t>uma </a:t>
            </a:r>
            <a:r>
              <a:rPr lang="pt-BR" sz="2400" b="1" dirty="0" smtClean="0"/>
              <a:t>única norma estruturante</a:t>
            </a:r>
            <a:r>
              <a:rPr lang="pt-BR" sz="2400" dirty="0"/>
              <a:t>,  aplicável  as  suas  </a:t>
            </a:r>
            <a:r>
              <a:rPr lang="pt-BR" sz="2400" b="1" dirty="0"/>
              <a:t>relações  de  parceria  </a:t>
            </a:r>
            <a:r>
              <a:rPr lang="pt-BR" sz="2400" dirty="0"/>
              <a:t>com  </a:t>
            </a:r>
            <a:r>
              <a:rPr lang="pt-BR" sz="2400" dirty="0" smtClean="0"/>
              <a:t>os diversos  </a:t>
            </a:r>
            <a:r>
              <a:rPr lang="pt-BR" sz="2400" dirty="0"/>
              <a:t>órgãos  e </a:t>
            </a:r>
            <a:r>
              <a:rPr lang="pt-BR" sz="2400" dirty="0" smtClean="0"/>
              <a:t>entidades </a:t>
            </a:r>
            <a:r>
              <a:rPr lang="pt-BR" sz="2400" dirty="0"/>
              <a:t>da administração pública federal, distrital</a:t>
            </a:r>
            <a:r>
              <a:rPr lang="pt-BR" sz="2400" dirty="0" smtClean="0"/>
              <a:t>, estadual </a:t>
            </a:r>
            <a:r>
              <a:rPr lang="pt-BR" sz="2400" dirty="0"/>
              <a:t>e municipal</a:t>
            </a:r>
            <a:r>
              <a:rPr lang="pt-BR" sz="2400" dirty="0" smtClean="0"/>
              <a:t>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A  </a:t>
            </a:r>
            <a:r>
              <a:rPr lang="pt-BR" sz="2400" b="1" dirty="0"/>
              <a:t>Lei  Federal  nº  13.019/2014 </a:t>
            </a:r>
            <a:r>
              <a:rPr lang="pt-BR" sz="2400" dirty="0" smtClean="0">
                <a:solidFill>
                  <a:srgbClr val="FF0000"/>
                </a:solidFill>
              </a:rPr>
              <a:t>(</a:t>
            </a:r>
            <a:r>
              <a:rPr lang="pt-BR" sz="2400" dirty="0">
                <a:solidFill>
                  <a:srgbClr val="FF0000"/>
                </a:solidFill>
              </a:rPr>
              <a:t>Redação dada pela Lei nº 13.204, de 2015)</a:t>
            </a:r>
            <a:r>
              <a:rPr lang="pt-BR" sz="2400" b="1" dirty="0" smtClean="0"/>
              <a:t> </a:t>
            </a:r>
            <a:r>
              <a:rPr lang="pt-BR" sz="2400" dirty="0"/>
              <a:t>também  traz  para  </a:t>
            </a:r>
            <a:r>
              <a:rPr lang="pt-BR" sz="2400" dirty="0" smtClean="0"/>
              <a:t>as organizações  </a:t>
            </a:r>
            <a:r>
              <a:rPr lang="pt-BR" sz="2400" dirty="0"/>
              <a:t>da </a:t>
            </a:r>
            <a:r>
              <a:rPr lang="pt-BR" sz="2400" dirty="0" smtClean="0"/>
              <a:t>sociedade </a:t>
            </a:r>
            <a:r>
              <a:rPr lang="pt-BR" sz="2400" dirty="0"/>
              <a:t>civil </a:t>
            </a:r>
            <a:r>
              <a:rPr lang="pt-BR" sz="2400" dirty="0" smtClean="0"/>
              <a:t>a </a:t>
            </a:r>
            <a:r>
              <a:rPr lang="pt-BR" sz="2400" dirty="0"/>
              <a:t>necessidade de </a:t>
            </a:r>
            <a:r>
              <a:rPr lang="pt-BR" sz="2400" dirty="0" smtClean="0"/>
              <a:t>agir com </a:t>
            </a:r>
            <a:r>
              <a:rPr lang="pt-BR" sz="2400" b="1" dirty="0"/>
              <a:t>mais planejamento </a:t>
            </a:r>
            <a:r>
              <a:rPr lang="pt-BR" sz="2400" dirty="0"/>
              <a:t>e de comprovar tempo </a:t>
            </a:r>
            <a:r>
              <a:rPr lang="pt-BR" sz="2400" dirty="0" smtClean="0"/>
              <a:t>mínimo </a:t>
            </a:r>
            <a:r>
              <a:rPr lang="pt-BR" sz="2400" dirty="0"/>
              <a:t>de </a:t>
            </a:r>
            <a:r>
              <a:rPr lang="pt-BR" sz="2400" dirty="0" smtClean="0"/>
              <a:t>existência e </a:t>
            </a:r>
            <a:r>
              <a:rPr lang="pt-BR" sz="2400" dirty="0"/>
              <a:t>a </a:t>
            </a:r>
            <a:r>
              <a:rPr lang="pt-BR" sz="2400" b="1" dirty="0"/>
              <a:t>experiência prévia </a:t>
            </a:r>
            <a:r>
              <a:rPr lang="pt-BR" sz="2400" dirty="0"/>
              <a:t>nas atividades que pretendem realizar</a:t>
            </a:r>
            <a:r>
              <a:rPr lang="pt-BR" sz="2400" dirty="0" smtClean="0"/>
              <a:t>.</a:t>
            </a:r>
          </a:p>
        </p:txBody>
      </p:sp>
      <p:sp>
        <p:nvSpPr>
          <p:cNvPr id="3" name="Retângulo 2"/>
          <p:cNvSpPr/>
          <p:nvPr/>
        </p:nvSpPr>
        <p:spPr>
          <a:xfrm>
            <a:off x="251518" y="1268760"/>
            <a:ext cx="8640961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ORGANIZAÇÃO DA SOCIEDADE CIVIL (OSC)</a:t>
            </a:r>
          </a:p>
        </p:txBody>
      </p:sp>
    </p:spTree>
    <p:extLst>
      <p:ext uri="{BB962C8B-B14F-4D97-AF65-F5344CB8AC3E}">
        <p14:creationId xmlns:p14="http://schemas.microsoft.com/office/powerpoint/2010/main" val="27154796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1520" y="1268760"/>
            <a:ext cx="8640960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/>
              <a:t>NÃO É PERMITIDO PAGAR COM OS RECURSOS COM OS RECURSOS DA PARCERIA</a:t>
            </a:r>
            <a:endParaRPr lang="pt-BR" sz="2000" b="1" dirty="0"/>
          </a:p>
        </p:txBody>
      </p:sp>
      <p:sp>
        <p:nvSpPr>
          <p:cNvPr id="3" name="Retângulo 2"/>
          <p:cNvSpPr/>
          <p:nvPr/>
        </p:nvSpPr>
        <p:spPr>
          <a:xfrm>
            <a:off x="207451" y="2420888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As </a:t>
            </a:r>
            <a:r>
              <a:rPr lang="pt-BR" sz="2400" dirty="0"/>
              <a:t>parcerias serão executadas em observância às cláusulas pactuadas </a:t>
            </a:r>
            <a:r>
              <a:rPr lang="pt-BR" sz="2400" dirty="0" smtClean="0"/>
              <a:t>sendo VEDADO , </a:t>
            </a:r>
            <a:r>
              <a:rPr lang="pt-BR" sz="2400" dirty="0"/>
              <a:t>conforme art. 45 da Lei Federal nº 13.019/2014, as </a:t>
            </a:r>
            <a:r>
              <a:rPr lang="pt-BR" sz="2400" b="1" dirty="0"/>
              <a:t>seguintes </a:t>
            </a:r>
            <a:r>
              <a:rPr lang="pt-BR" sz="2400" b="1" dirty="0" smtClean="0"/>
              <a:t>despesas</a:t>
            </a:r>
            <a:r>
              <a:rPr lang="pt-BR" sz="2400" dirty="0"/>
              <a:t>: </a:t>
            </a:r>
          </a:p>
          <a:p>
            <a:pPr algn="just"/>
            <a:endParaRPr lang="pt-BR" sz="2400" dirty="0" smtClean="0"/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Utilizar </a:t>
            </a:r>
            <a:r>
              <a:rPr lang="pt-BR" sz="2400" dirty="0"/>
              <a:t>recursos para </a:t>
            </a:r>
            <a:r>
              <a:rPr lang="pt-BR" sz="2400" b="1" dirty="0"/>
              <a:t>finalidade alheia ao objeto da </a:t>
            </a:r>
            <a:r>
              <a:rPr lang="pt-BR" sz="2400" b="1" dirty="0" smtClean="0"/>
              <a:t>parceria</a:t>
            </a:r>
            <a:r>
              <a:rPr lang="pt-BR" sz="2400" dirty="0" smtClean="0"/>
              <a:t>: </a:t>
            </a:r>
            <a:r>
              <a:rPr lang="pt-BR" sz="2400" dirty="0"/>
              <a:t>a </a:t>
            </a:r>
            <a:r>
              <a:rPr lang="pt-BR" sz="2400" dirty="0" smtClean="0"/>
              <a:t>entidade </a:t>
            </a:r>
            <a:r>
              <a:rPr lang="pt-BR" sz="2400" dirty="0"/>
              <a:t>definirá no </a:t>
            </a:r>
            <a:r>
              <a:rPr lang="pt-BR" sz="2400" b="1" dirty="0"/>
              <a:t>Plano de Trabalho </a:t>
            </a:r>
            <a:r>
              <a:rPr lang="pt-BR" sz="2400" dirty="0"/>
              <a:t>os itens de gastos e seus detalhamentos, </a:t>
            </a:r>
            <a:r>
              <a:rPr lang="pt-BR" sz="2400" dirty="0" smtClean="0"/>
              <a:t>somente </a:t>
            </a:r>
            <a:r>
              <a:rPr lang="pt-BR" sz="2400" dirty="0"/>
              <a:t>podendo realizar a aplicação em despesas que </a:t>
            </a:r>
            <a:r>
              <a:rPr lang="pt-BR" sz="2400" dirty="0" smtClean="0"/>
              <a:t>abranjam </a:t>
            </a:r>
            <a:r>
              <a:rPr lang="pt-BR" sz="2400" dirty="0"/>
              <a:t>tais definições</a:t>
            </a:r>
            <a:r>
              <a:rPr lang="pt-BR" sz="2400" dirty="0" smtClean="0"/>
              <a:t>;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9901587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66228" y="2010674"/>
            <a:ext cx="86262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2"/>
            </a:pPr>
            <a:r>
              <a:rPr lang="pt-BR" sz="2400" b="1" dirty="0" smtClean="0"/>
              <a:t>Pagar</a:t>
            </a:r>
            <a:r>
              <a:rPr lang="pt-BR" sz="2400" b="1" dirty="0"/>
              <a:t>,</a:t>
            </a:r>
            <a:r>
              <a:rPr lang="pt-BR" sz="2400" dirty="0"/>
              <a:t> a qualquer titulo, </a:t>
            </a:r>
            <a:r>
              <a:rPr lang="pt-BR" sz="2400" b="1" dirty="0"/>
              <a:t>serviço ou empregado público </a:t>
            </a:r>
            <a:r>
              <a:rPr lang="pt-BR" sz="2400" dirty="0"/>
              <a:t>com recursos vinculados à parceria, </a:t>
            </a:r>
            <a:r>
              <a:rPr lang="pt-BR" sz="2400" b="1" dirty="0"/>
              <a:t>salvo nas hipóteses previstas </a:t>
            </a:r>
            <a:r>
              <a:rPr lang="pt-BR" sz="2400" dirty="0"/>
              <a:t>em lei específica e na lei de diretrizes orçamentárias</a:t>
            </a:r>
            <a:r>
              <a:rPr lang="pt-BR" sz="2400" dirty="0" smtClean="0"/>
              <a:t>:</a:t>
            </a:r>
          </a:p>
          <a:p>
            <a:pPr algn="just"/>
            <a:endParaRPr lang="pt-BR" sz="2400" dirty="0" smtClean="0"/>
          </a:p>
          <a:p>
            <a:pPr marL="342900" indent="-342900" algn="just">
              <a:buFont typeface="Calibri" panose="020F0502020204030204" pitchFamily="34" charset="0"/>
              <a:buChar char="‐"/>
            </a:pPr>
            <a:r>
              <a:rPr lang="pt-BR" sz="2400" b="1" dirty="0" smtClean="0"/>
              <a:t>servidores </a:t>
            </a:r>
            <a:r>
              <a:rPr lang="pt-BR" sz="2400" b="1" dirty="0"/>
              <a:t>ou empregados públicos </a:t>
            </a:r>
            <a:r>
              <a:rPr lang="pt-BR" sz="2400" dirty="0"/>
              <a:t>serão </a:t>
            </a:r>
            <a:r>
              <a:rPr lang="pt-BR" sz="2400" b="1" dirty="0" smtClean="0"/>
              <a:t>custeados diretamente </a:t>
            </a:r>
            <a:r>
              <a:rPr lang="pt-BR" sz="2400" b="1" dirty="0"/>
              <a:t>pelo ente convenente</a:t>
            </a:r>
            <a:r>
              <a:rPr lang="pt-BR" sz="2400" dirty="0"/>
              <a:t> podendo ser esta uma das </a:t>
            </a:r>
            <a:r>
              <a:rPr lang="pt-BR" sz="2400" dirty="0" smtClean="0"/>
              <a:t>obrigações </a:t>
            </a:r>
            <a:r>
              <a:rPr lang="pt-BR" sz="2400" dirty="0"/>
              <a:t>do ente no </a:t>
            </a:r>
            <a:r>
              <a:rPr lang="pt-BR" sz="2400" dirty="0" smtClean="0"/>
              <a:t>instrumento </a:t>
            </a:r>
            <a:r>
              <a:rPr lang="pt-BR" sz="2400" dirty="0"/>
              <a:t>de parceria, sendo que somente em situações legalmente previstas </a:t>
            </a:r>
            <a:r>
              <a:rPr lang="pt-BR" sz="2400" dirty="0" smtClean="0"/>
              <a:t>em lei </a:t>
            </a:r>
            <a:r>
              <a:rPr lang="pt-BR" sz="2400" dirty="0"/>
              <a:t>específica e na lei de diretrizes orçamentárias servidores e empregados públicos </a:t>
            </a:r>
            <a:r>
              <a:rPr lang="pt-BR" sz="2400" dirty="0" smtClean="0"/>
              <a:t>poderão </a:t>
            </a:r>
            <a:r>
              <a:rPr lang="pt-BR" sz="2400" dirty="0"/>
              <a:t>ser custeados com recursos das </a:t>
            </a:r>
            <a:r>
              <a:rPr lang="pt-BR" sz="2400" dirty="0" smtClean="0"/>
              <a:t>parcerias; e</a:t>
            </a:r>
            <a:endParaRPr lang="pt-BR" sz="2400" strike="sngStrike" dirty="0"/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/>
              <a:t>NÃO É PERMITIDO PAGAR COM OS RECURSOS COM OS RECURSOS DA PARCERIA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290964057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3"/>
            </a:pPr>
            <a:r>
              <a:rPr lang="pt-BR" sz="2000" b="1" dirty="0" smtClean="0"/>
              <a:t>Taxa </a:t>
            </a:r>
            <a:r>
              <a:rPr lang="pt-BR" sz="2000" b="1" dirty="0"/>
              <a:t>de administração</a:t>
            </a:r>
            <a:r>
              <a:rPr lang="pt-BR" sz="2000" dirty="0" smtClean="0"/>
              <a:t>, de </a:t>
            </a:r>
            <a:r>
              <a:rPr lang="pt-BR" sz="2000" dirty="0"/>
              <a:t>gerência </a:t>
            </a:r>
            <a:r>
              <a:rPr lang="pt-BR" sz="2000" b="1" dirty="0"/>
              <a:t>ou similar </a:t>
            </a:r>
            <a:r>
              <a:rPr lang="pt-BR" sz="2000" dirty="0"/>
              <a:t>(</a:t>
            </a:r>
            <a:r>
              <a:rPr lang="pt-BR" sz="2000" b="1" dirty="0"/>
              <a:t>esta taxa não </a:t>
            </a:r>
            <a:r>
              <a:rPr lang="pt-BR" sz="2000" b="1" dirty="0" smtClean="0"/>
              <a:t>se confunde </a:t>
            </a:r>
            <a:r>
              <a:rPr lang="pt-BR" sz="2000" b="1" dirty="0"/>
              <a:t>com os custos indiretos nem com a remuneração de pessoal</a:t>
            </a:r>
            <a:r>
              <a:rPr lang="pt-BR" sz="2000" dirty="0" smtClean="0"/>
              <a:t>). </a:t>
            </a:r>
          </a:p>
          <a:p>
            <a:pPr algn="just"/>
            <a:endParaRPr lang="pt-BR" sz="2000" strike="sngStrike" dirty="0"/>
          </a:p>
          <a:p>
            <a:pPr algn="just"/>
            <a:r>
              <a:rPr lang="pt-BR" sz="2000" strike="sngStrike" dirty="0" smtClean="0"/>
              <a:t>Art</a:t>
            </a:r>
            <a:r>
              <a:rPr lang="pt-BR" sz="2000" strike="sngStrike" dirty="0"/>
              <a:t>. 45. As parcerias deverão ser executadas com estrita observância das cláusulas pactuadas, sendo vedado:</a:t>
            </a:r>
            <a:endParaRPr lang="pt-BR" sz="2000" dirty="0"/>
          </a:p>
          <a:p>
            <a:pPr algn="just"/>
            <a:r>
              <a:rPr lang="pt-BR" sz="2000" strike="sngStrike" dirty="0"/>
              <a:t>I - realizar despesas a título de taxa de administração, de gerência ou similar;</a:t>
            </a:r>
            <a:endParaRPr lang="pt-BR" sz="2000" dirty="0"/>
          </a:p>
          <a:p>
            <a:pPr algn="just"/>
            <a:endParaRPr lang="pt-BR" sz="2000" dirty="0" smtClean="0"/>
          </a:p>
          <a:p>
            <a:pPr algn="just"/>
            <a:r>
              <a:rPr lang="pt-BR" sz="2000" b="1" i="1" dirty="0" smtClean="0"/>
              <a:t>“Art</a:t>
            </a:r>
            <a:r>
              <a:rPr lang="pt-BR" sz="2000" b="1" i="1" dirty="0"/>
              <a:t>. 45.  As despesas relacionadas à execução da parceria serão executadas nos termos dos incisos XIX e XX do art. 42, sendo vedado</a:t>
            </a:r>
            <a:r>
              <a:rPr lang="pt-BR" sz="2000" b="1" i="1" dirty="0" smtClean="0"/>
              <a:t>:</a:t>
            </a:r>
            <a:r>
              <a:rPr lang="pt-BR" sz="2000" b="1" i="1" dirty="0" smtClean="0">
                <a:solidFill>
                  <a:srgbClr val="FF0000"/>
                </a:solidFill>
              </a:rPr>
              <a:t> </a:t>
            </a:r>
            <a:r>
              <a:rPr lang="pt-BR" sz="2000" b="1" i="1" u="sng" dirty="0" smtClean="0">
                <a:solidFill>
                  <a:srgbClr val="FF0000"/>
                </a:solidFill>
              </a:rPr>
              <a:t>(</a:t>
            </a:r>
            <a:r>
              <a:rPr lang="pt-BR" sz="2000" b="1" i="1" u="sng" dirty="0">
                <a:solidFill>
                  <a:srgbClr val="FF0000"/>
                </a:solidFill>
              </a:rPr>
              <a:t>Redação dada pela Lei nº 13.204, de 2015)</a:t>
            </a:r>
            <a:endParaRPr lang="pt-BR" sz="2000" b="1" i="1" dirty="0">
              <a:solidFill>
                <a:srgbClr val="FF0000"/>
              </a:solidFill>
            </a:endParaRPr>
          </a:p>
          <a:p>
            <a:pPr algn="just"/>
            <a:endParaRPr lang="pt-BR" sz="2000" b="1" i="1" dirty="0" smtClean="0"/>
          </a:p>
          <a:p>
            <a:pPr algn="just"/>
            <a:r>
              <a:rPr lang="pt-BR" sz="2000" b="1" i="1" dirty="0" smtClean="0"/>
              <a:t>I </a:t>
            </a:r>
            <a:r>
              <a:rPr lang="pt-BR" sz="2000" b="1" i="1" dirty="0"/>
              <a:t>- utilizar recursos para finalidade alheia ao objeto da parceria</a:t>
            </a:r>
            <a:r>
              <a:rPr lang="pt-BR" sz="2000" b="1" i="1" dirty="0" smtClean="0"/>
              <a:t>; </a:t>
            </a:r>
            <a:r>
              <a:rPr lang="pt-BR" sz="2000" b="1" i="1" u="sng" dirty="0" smtClean="0">
                <a:solidFill>
                  <a:srgbClr val="FF0000"/>
                </a:solidFill>
              </a:rPr>
              <a:t>(</a:t>
            </a:r>
            <a:r>
              <a:rPr lang="pt-BR" sz="2000" b="1" i="1" u="sng" dirty="0">
                <a:solidFill>
                  <a:srgbClr val="FF0000"/>
                </a:solidFill>
              </a:rPr>
              <a:t>Redação dada pela Lei nº 13.204, de 2015</a:t>
            </a:r>
            <a:r>
              <a:rPr lang="pt-BR" sz="2000" b="1" i="1" dirty="0" smtClean="0">
                <a:solidFill>
                  <a:srgbClr val="FF0000"/>
                </a:solidFill>
              </a:rPr>
              <a:t>).”</a:t>
            </a:r>
            <a:endParaRPr lang="pt-BR" sz="2000" b="1" i="1" dirty="0">
              <a:solidFill>
                <a:srgbClr val="FF0000"/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51520" y="1268760"/>
            <a:ext cx="8640960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/>
              <a:t>NÃO É PERMITIDO PAGAR COM OS RECURSOS COM OS RECURSOS DA PARCERIA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38673654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1521" y="1268760"/>
            <a:ext cx="8640959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LIBERAÇÃO DE PARCELAS</a:t>
            </a:r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1" y="1916832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As </a:t>
            </a:r>
            <a:r>
              <a:rPr lang="pt-BR" sz="2400" dirty="0"/>
              <a:t>parcelas de recursos </a:t>
            </a:r>
            <a:r>
              <a:rPr lang="pt-BR" sz="2400" b="1" dirty="0"/>
              <a:t>serão liberadas </a:t>
            </a:r>
            <a:r>
              <a:rPr lang="pt-BR" sz="2400" dirty="0"/>
              <a:t>pela administração </a:t>
            </a:r>
            <a:r>
              <a:rPr lang="pt-BR" sz="2400" dirty="0" smtClean="0"/>
              <a:t>pública de acordo </a:t>
            </a:r>
            <a:r>
              <a:rPr lang="pt-BR" sz="2400" dirty="0"/>
              <a:t>com o </a:t>
            </a:r>
            <a:r>
              <a:rPr lang="pt-BR" sz="2400" b="1" dirty="0"/>
              <a:t>cronograma de desembolso aprovado. </a:t>
            </a:r>
            <a:endParaRPr lang="pt-BR" sz="2400" b="1" dirty="0" smtClean="0"/>
          </a:p>
          <a:p>
            <a:pPr algn="just"/>
            <a:endParaRPr lang="pt-BR" sz="2400" dirty="0"/>
          </a:p>
          <a:p>
            <a:pPr algn="just"/>
            <a:r>
              <a:rPr lang="pt-BR" sz="2400" dirty="0" smtClean="0"/>
              <a:t>A liberação </a:t>
            </a:r>
            <a:r>
              <a:rPr lang="pt-BR" sz="2400" dirty="0"/>
              <a:t>das parcelas </a:t>
            </a:r>
            <a:r>
              <a:rPr lang="pt-BR" sz="2400" dirty="0" smtClean="0"/>
              <a:t>poderá </a:t>
            </a:r>
            <a:r>
              <a:rPr lang="pt-BR" sz="2400" dirty="0"/>
              <a:t>ser </a:t>
            </a:r>
            <a:r>
              <a:rPr lang="pt-BR" sz="2400" b="1" dirty="0"/>
              <a:t>suspensa</a:t>
            </a:r>
            <a:r>
              <a:rPr lang="pt-BR" sz="2400" dirty="0"/>
              <a:t> em </a:t>
            </a:r>
            <a:r>
              <a:rPr lang="pt-BR" sz="2400" b="1" dirty="0"/>
              <a:t>três situações</a:t>
            </a:r>
            <a:r>
              <a:rPr lang="pt-BR" sz="2400" dirty="0"/>
              <a:t>:</a:t>
            </a:r>
          </a:p>
          <a:p>
            <a:pPr algn="just"/>
            <a:endParaRPr lang="pt-BR" sz="2400" dirty="0" smtClean="0"/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quando houver </a:t>
            </a:r>
            <a:r>
              <a:rPr lang="pt-BR" sz="2400" b="1" dirty="0" smtClean="0"/>
              <a:t>evidências de irregularidade </a:t>
            </a:r>
            <a:r>
              <a:rPr lang="pt-BR" sz="2400" dirty="0" smtClean="0"/>
              <a:t>na aplicação de </a:t>
            </a:r>
            <a:r>
              <a:rPr lang="pt-BR" sz="2400" dirty="0"/>
              <a:t>parcela </a:t>
            </a:r>
            <a:r>
              <a:rPr lang="pt-BR" sz="2400" dirty="0" smtClean="0"/>
              <a:t>anteriormente </a:t>
            </a:r>
            <a:r>
              <a:rPr lang="pt-BR" sz="2400" dirty="0"/>
              <a:t>recebida</a:t>
            </a:r>
            <a:r>
              <a:rPr lang="pt-BR" sz="2400" dirty="0" smtClean="0"/>
              <a:t>;</a:t>
            </a:r>
          </a:p>
          <a:p>
            <a:pPr marL="457200" indent="-457200" algn="just">
              <a:buFont typeface="+mj-lt"/>
              <a:buAutoNum type="alphaLcParenR"/>
            </a:pPr>
            <a:endParaRPr lang="pt-BR" sz="24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quando </a:t>
            </a:r>
            <a:r>
              <a:rPr lang="pt-BR" sz="2400" dirty="0"/>
              <a:t>for </a:t>
            </a:r>
            <a:r>
              <a:rPr lang="pt-BR" sz="2400" b="1" dirty="0"/>
              <a:t>constatado desvio de finalidade na aplicação dos </a:t>
            </a:r>
            <a:r>
              <a:rPr lang="pt-BR" sz="2400" b="1" dirty="0" smtClean="0"/>
              <a:t>recursos</a:t>
            </a:r>
            <a:r>
              <a:rPr lang="pt-BR" sz="2400" dirty="0" smtClean="0"/>
              <a:t> </a:t>
            </a:r>
            <a:r>
              <a:rPr lang="pt-BR" sz="2400" dirty="0"/>
              <a:t>ou </a:t>
            </a:r>
            <a:r>
              <a:rPr lang="pt-BR" sz="2400" b="1" dirty="0"/>
              <a:t>quando a organização estiver </a:t>
            </a:r>
            <a:r>
              <a:rPr lang="pt-BR" sz="2400" b="1" dirty="0" smtClean="0"/>
              <a:t>inadimplente </a:t>
            </a:r>
            <a:r>
              <a:rPr lang="pt-BR" sz="2400" dirty="0"/>
              <a:t>em relação as obrigações </a:t>
            </a:r>
            <a:r>
              <a:rPr lang="pt-BR" sz="2400" dirty="0" smtClean="0"/>
              <a:t>estabelecidas </a:t>
            </a:r>
            <a:r>
              <a:rPr lang="pt-BR" sz="2400" dirty="0"/>
              <a:t>no Termo de Colaboração ou de Fomento; </a:t>
            </a:r>
            <a:r>
              <a:rPr lang="pt-BR" sz="2400" dirty="0" smtClean="0"/>
              <a:t>e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5728538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91737"/>
            <a:ext cx="8640960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3"/>
            </a:pPr>
            <a:r>
              <a:rPr lang="pt-BR" sz="2300" dirty="0" smtClean="0"/>
              <a:t>quando </a:t>
            </a:r>
            <a:r>
              <a:rPr lang="pt-BR" sz="2300" dirty="0"/>
              <a:t>a </a:t>
            </a:r>
            <a:r>
              <a:rPr lang="pt-BR" sz="2300" b="1" dirty="0" smtClean="0"/>
              <a:t>organização </a:t>
            </a:r>
            <a:r>
              <a:rPr lang="pt-BR" sz="2300" b="1" dirty="0"/>
              <a:t>da sociedade </a:t>
            </a:r>
            <a:r>
              <a:rPr lang="pt-BR" sz="2300" b="1" dirty="0" smtClean="0"/>
              <a:t>civil deixar </a:t>
            </a:r>
            <a:r>
              <a:rPr lang="pt-BR" sz="2300" b="1" dirty="0"/>
              <a:t>de adotar</a:t>
            </a:r>
            <a:r>
              <a:rPr lang="pt-BR" sz="2300" dirty="0"/>
              <a:t>, </a:t>
            </a:r>
            <a:r>
              <a:rPr lang="pt-BR" sz="2300" dirty="0" smtClean="0"/>
              <a:t>sem justificativa </a:t>
            </a:r>
            <a:r>
              <a:rPr lang="pt-BR" sz="2300" dirty="0"/>
              <a:t>suficiente, as medidas apontadas pela administração publica ou </a:t>
            </a:r>
            <a:r>
              <a:rPr lang="pt-BR" sz="2300" b="1" dirty="0"/>
              <a:t>pelos </a:t>
            </a:r>
            <a:r>
              <a:rPr lang="pt-BR" sz="2300" b="1" dirty="0" smtClean="0"/>
              <a:t>órgãos </a:t>
            </a:r>
            <a:r>
              <a:rPr lang="pt-BR" sz="2300" b="1" dirty="0"/>
              <a:t>de controle </a:t>
            </a:r>
            <a:r>
              <a:rPr lang="pt-BR" sz="2300" dirty="0" smtClean="0"/>
              <a:t>para </a:t>
            </a:r>
            <a:r>
              <a:rPr lang="pt-BR" sz="2300" dirty="0"/>
              <a:t>resolver questões pendentes</a:t>
            </a:r>
            <a:r>
              <a:rPr lang="pt-BR" sz="2300" dirty="0" smtClean="0"/>
              <a:t>.</a:t>
            </a:r>
          </a:p>
          <a:p>
            <a:pPr algn="just"/>
            <a:endParaRPr lang="pt-BR" sz="800" dirty="0"/>
          </a:p>
          <a:p>
            <a:pPr algn="just"/>
            <a:r>
              <a:rPr lang="pt-BR" sz="2300" dirty="0" smtClean="0"/>
              <a:t>Os </a:t>
            </a:r>
            <a:r>
              <a:rPr lang="pt-BR" sz="2300" b="1" dirty="0"/>
              <a:t>recursos recebidos </a:t>
            </a:r>
            <a:r>
              <a:rPr lang="pt-BR" sz="2300" dirty="0"/>
              <a:t>para execução da parceria deverão ser </a:t>
            </a:r>
            <a:r>
              <a:rPr lang="pt-BR" sz="2300" dirty="0" smtClean="0"/>
              <a:t>depositados </a:t>
            </a:r>
            <a:r>
              <a:rPr lang="pt-BR" sz="2300" dirty="0"/>
              <a:t>e </a:t>
            </a:r>
            <a:r>
              <a:rPr lang="pt-BR" sz="2300" dirty="0" smtClean="0"/>
              <a:t>administrados </a:t>
            </a:r>
            <a:r>
              <a:rPr lang="pt-BR" sz="2300" dirty="0"/>
              <a:t>em uma </a:t>
            </a:r>
            <a:r>
              <a:rPr lang="pt-BR" sz="2300" b="1" dirty="0" smtClean="0"/>
              <a:t>conta </a:t>
            </a:r>
            <a:r>
              <a:rPr lang="pt-BR" sz="2300" b="1" dirty="0"/>
              <a:t>bancária </a:t>
            </a:r>
            <a:r>
              <a:rPr lang="pt-BR" sz="2300" b="1" dirty="0" smtClean="0"/>
              <a:t>específica</a:t>
            </a:r>
            <a:r>
              <a:rPr lang="pt-BR" sz="2300" dirty="0" smtClean="0"/>
              <a:t>, </a:t>
            </a:r>
            <a:r>
              <a:rPr lang="pt-BR" sz="2300" b="1" dirty="0"/>
              <a:t>isenta de tarifa </a:t>
            </a:r>
            <a:r>
              <a:rPr lang="pt-BR" sz="2300" b="1" dirty="0" smtClean="0"/>
              <a:t>bancária</a:t>
            </a:r>
            <a:r>
              <a:rPr lang="pt-BR" sz="2300" dirty="0"/>
              <a:t>, de um banco público indicado pelo órgão da administração pública. </a:t>
            </a:r>
            <a:endParaRPr lang="pt-BR" sz="2300" dirty="0" smtClean="0"/>
          </a:p>
          <a:p>
            <a:pPr algn="just"/>
            <a:endParaRPr lang="pt-BR" sz="800" dirty="0"/>
          </a:p>
          <a:p>
            <a:pPr algn="just"/>
            <a:r>
              <a:rPr lang="pt-BR" sz="2300" dirty="0" smtClean="0"/>
              <a:t>Os </a:t>
            </a:r>
            <a:r>
              <a:rPr lang="pt-BR" sz="2300" b="1" dirty="0" smtClean="0"/>
              <a:t>rendimentos </a:t>
            </a:r>
            <a:r>
              <a:rPr lang="pt-BR" sz="2300" b="1" dirty="0"/>
              <a:t>gerados </a:t>
            </a:r>
            <a:r>
              <a:rPr lang="pt-BR" sz="2300" dirty="0"/>
              <a:t>com essas aplicações serão utilizados no </a:t>
            </a:r>
            <a:r>
              <a:rPr lang="pt-BR" sz="2300" b="1" dirty="0"/>
              <a:t>próprio objeto da </a:t>
            </a:r>
            <a:r>
              <a:rPr lang="pt-BR" sz="2300" b="1" dirty="0" smtClean="0"/>
              <a:t>parceria</a:t>
            </a:r>
            <a:r>
              <a:rPr lang="pt-BR" sz="2300" dirty="0"/>
              <a:t>, estando sujeitos as </a:t>
            </a:r>
            <a:r>
              <a:rPr lang="pt-BR" sz="2300" dirty="0" smtClean="0"/>
              <a:t>mesmas </a:t>
            </a:r>
            <a:r>
              <a:rPr lang="pt-BR" sz="2300" dirty="0"/>
              <a:t>condições de prestação de contas exigidas </a:t>
            </a:r>
            <a:r>
              <a:rPr lang="pt-BR" sz="2300" dirty="0" smtClean="0"/>
              <a:t>para </a:t>
            </a:r>
            <a:r>
              <a:rPr lang="pt-BR" sz="2300" dirty="0"/>
              <a:t>os recursos transferidos</a:t>
            </a:r>
            <a:r>
              <a:rPr lang="pt-BR" sz="2300" dirty="0" smtClean="0"/>
              <a:t>.</a:t>
            </a:r>
            <a:endParaRPr lang="pt-BR" sz="2300" dirty="0"/>
          </a:p>
        </p:txBody>
      </p:sp>
      <p:sp>
        <p:nvSpPr>
          <p:cNvPr id="5" name="Retângulo 4"/>
          <p:cNvSpPr/>
          <p:nvPr/>
        </p:nvSpPr>
        <p:spPr>
          <a:xfrm>
            <a:off x="251521" y="1268760"/>
            <a:ext cx="8640959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LIBERAÇÃO DE PARCELAS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513457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98390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Por </a:t>
            </a:r>
            <a:r>
              <a:rPr lang="pt-BR" sz="2400" dirty="0"/>
              <a:t>ocasião da </a:t>
            </a:r>
            <a:r>
              <a:rPr lang="pt-BR" sz="2400" b="1" dirty="0"/>
              <a:t>conclusão</a:t>
            </a:r>
            <a:r>
              <a:rPr lang="pt-BR" sz="2400" dirty="0"/>
              <a:t>, </a:t>
            </a:r>
            <a:r>
              <a:rPr lang="pt-BR" sz="2400" b="1" dirty="0"/>
              <a:t>denúncia</a:t>
            </a:r>
            <a:r>
              <a:rPr lang="pt-BR" sz="2400" dirty="0"/>
              <a:t>, </a:t>
            </a:r>
            <a:r>
              <a:rPr lang="pt-BR" sz="2400" b="1" dirty="0"/>
              <a:t>rescisão</a:t>
            </a:r>
            <a:r>
              <a:rPr lang="pt-BR" sz="2400" dirty="0"/>
              <a:t> ou </a:t>
            </a:r>
            <a:r>
              <a:rPr lang="pt-BR" sz="2400" b="1" dirty="0"/>
              <a:t>extinção</a:t>
            </a:r>
            <a:r>
              <a:rPr lang="pt-BR" sz="2400" dirty="0"/>
              <a:t> da </a:t>
            </a:r>
            <a:r>
              <a:rPr lang="pt-BR" sz="2400" b="1" dirty="0"/>
              <a:t>parceria</a:t>
            </a:r>
            <a:r>
              <a:rPr lang="pt-BR" sz="2400" dirty="0"/>
              <a:t>, </a:t>
            </a:r>
            <a:r>
              <a:rPr lang="pt-BR" sz="2400" dirty="0" smtClean="0"/>
              <a:t>os </a:t>
            </a:r>
            <a:r>
              <a:rPr lang="pt-BR" sz="2400" b="1" dirty="0" smtClean="0"/>
              <a:t>saldos financeiros </a:t>
            </a:r>
            <a:r>
              <a:rPr lang="pt-BR" sz="2400" b="1" dirty="0"/>
              <a:t>remanescentes</a:t>
            </a:r>
            <a:r>
              <a:rPr lang="pt-BR" sz="2400" dirty="0"/>
              <a:t>, inclusive os provenientes das receitas obtidas </a:t>
            </a:r>
            <a:r>
              <a:rPr lang="pt-BR" sz="2400" dirty="0" smtClean="0"/>
              <a:t>das aplicações financeiras realizadas</a:t>
            </a:r>
            <a:r>
              <a:rPr lang="pt-BR" sz="2400" dirty="0"/>
              <a:t>, </a:t>
            </a:r>
            <a:r>
              <a:rPr lang="pt-BR" sz="2400" b="1" dirty="0"/>
              <a:t>serão devolvidos </a:t>
            </a:r>
            <a:r>
              <a:rPr lang="pt-BR" sz="2400" dirty="0"/>
              <a:t>à entidade ou órgão </a:t>
            </a:r>
            <a:r>
              <a:rPr lang="pt-BR" sz="2400" dirty="0" smtClean="0"/>
              <a:t>repassador </a:t>
            </a:r>
            <a:r>
              <a:rPr lang="pt-BR" sz="2400" dirty="0"/>
              <a:t>dos recursos, no </a:t>
            </a:r>
            <a:r>
              <a:rPr lang="pt-BR" sz="2400" b="1" dirty="0" smtClean="0"/>
              <a:t>prazo improrrogável </a:t>
            </a:r>
            <a:r>
              <a:rPr lang="pt-BR" sz="2400" b="1" dirty="0"/>
              <a:t>de 30 (trinta) dias do </a:t>
            </a:r>
            <a:r>
              <a:rPr lang="pt-BR" sz="2400" b="1" dirty="0" smtClean="0"/>
              <a:t>evento </a:t>
            </a:r>
            <a:r>
              <a:rPr lang="pt-BR" sz="2400" dirty="0" smtClean="0"/>
              <a:t>(</a:t>
            </a:r>
            <a:r>
              <a:rPr lang="pt-BR" sz="2400" dirty="0"/>
              <a:t>término da vigência do termo de parceria), </a:t>
            </a:r>
            <a:r>
              <a:rPr lang="pt-BR" sz="2400" dirty="0" smtClean="0"/>
              <a:t>sob pena </a:t>
            </a:r>
            <a:r>
              <a:rPr lang="pt-BR" sz="2400" dirty="0"/>
              <a:t>de imediata </a:t>
            </a:r>
            <a:r>
              <a:rPr lang="pt-BR" sz="2400" b="1" dirty="0"/>
              <a:t>instauração de </a:t>
            </a:r>
            <a:r>
              <a:rPr lang="pt-BR" sz="2400" b="1" dirty="0" smtClean="0"/>
              <a:t>tomada </a:t>
            </a:r>
            <a:r>
              <a:rPr lang="pt-BR" sz="2400" b="1" dirty="0"/>
              <a:t>de contas especial </a:t>
            </a:r>
            <a:r>
              <a:rPr lang="pt-BR" sz="2400" dirty="0"/>
              <a:t>do responsável, </a:t>
            </a:r>
            <a:r>
              <a:rPr lang="pt-BR" sz="2400" dirty="0" smtClean="0"/>
              <a:t>providenciada pela autoridade competente </a:t>
            </a:r>
            <a:r>
              <a:rPr lang="pt-BR" sz="2400" dirty="0"/>
              <a:t>do órgão ou entidade titular dos recursos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5" name="Retângulo 4"/>
          <p:cNvSpPr/>
          <p:nvPr/>
        </p:nvSpPr>
        <p:spPr>
          <a:xfrm>
            <a:off x="251521" y="1268760"/>
            <a:ext cx="8640959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LIBERAÇÃO DE PARCELAS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34964528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9291" y="1268760"/>
            <a:ext cx="863319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FORMAS DE PAGAMENTO</a:t>
            </a:r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1" y="1916832"/>
            <a:ext cx="86409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200" dirty="0" smtClean="0"/>
              <a:t>Toda </a:t>
            </a:r>
            <a:r>
              <a:rPr lang="pt-BR" sz="2200" b="1" dirty="0"/>
              <a:t>movimentação de recursos </a:t>
            </a:r>
            <a:r>
              <a:rPr lang="pt-BR" sz="2200" dirty="0"/>
              <a:t>no âmbito da parceria será realizada mediante </a:t>
            </a:r>
            <a:r>
              <a:rPr lang="pt-BR" sz="2200" b="1" dirty="0"/>
              <a:t>transferência eletrônica </a:t>
            </a:r>
            <a:r>
              <a:rPr lang="pt-BR" sz="2200" dirty="0"/>
              <a:t>sujeita a </a:t>
            </a:r>
            <a:r>
              <a:rPr lang="pt-BR" sz="2200" b="1" dirty="0"/>
              <a:t>identificação do beneficiário</a:t>
            </a:r>
            <a:r>
              <a:rPr lang="pt-BR" sz="2200" dirty="0"/>
              <a:t> final e a obrigatoriedade de </a:t>
            </a:r>
            <a:r>
              <a:rPr lang="pt-BR" sz="2200" b="1" dirty="0"/>
              <a:t>depósito em sua conta </a:t>
            </a:r>
            <a:r>
              <a:rPr lang="pt-BR" sz="2200" dirty="0"/>
              <a:t>bancária</a:t>
            </a:r>
            <a:r>
              <a:rPr lang="pt-BR" sz="2200" dirty="0" smtClean="0"/>
              <a:t>.</a:t>
            </a:r>
          </a:p>
          <a:p>
            <a:pPr algn="just"/>
            <a:endParaRPr lang="pt-BR" sz="2200" dirty="0"/>
          </a:p>
          <a:p>
            <a:pPr algn="just"/>
            <a:r>
              <a:rPr lang="pt-BR" sz="2200" dirty="0" smtClean="0"/>
              <a:t>O </a:t>
            </a:r>
            <a:r>
              <a:rPr lang="pt-BR" sz="2200" dirty="0"/>
              <a:t>Decreto 8.726/2016 regulamentou a possibilidade de realização de </a:t>
            </a:r>
            <a:r>
              <a:rPr lang="pt-BR" sz="2200" b="1" dirty="0"/>
              <a:t>pagamentos em espécie</a:t>
            </a:r>
            <a:r>
              <a:rPr lang="pt-BR" sz="2200" dirty="0"/>
              <a:t>, </a:t>
            </a:r>
            <a:r>
              <a:rPr lang="pt-BR" sz="2200" b="1" dirty="0"/>
              <a:t>após saque à conta bancária </a:t>
            </a:r>
            <a:r>
              <a:rPr lang="pt-BR" sz="2200" dirty="0"/>
              <a:t>específica da parceria, na hipótese de impossibilidade de pagamento mediante transferência eletrônica, devidamente </a:t>
            </a:r>
            <a:r>
              <a:rPr lang="pt-BR" sz="2200" b="1" dirty="0"/>
              <a:t>justificada pela organização da sociedade civil no plano de trabalho</a:t>
            </a:r>
            <a:r>
              <a:rPr lang="pt-BR" sz="2200" dirty="0" smtClean="0"/>
              <a:t>.</a:t>
            </a:r>
          </a:p>
          <a:p>
            <a:pPr algn="just"/>
            <a:endParaRPr lang="pt-BR" sz="2200" dirty="0"/>
          </a:p>
          <a:p>
            <a:pPr algn="just"/>
            <a:r>
              <a:rPr lang="pt-BR" sz="2200" dirty="0" smtClean="0"/>
              <a:t>Neste </a:t>
            </a:r>
            <a:r>
              <a:rPr lang="pt-BR" sz="2200" dirty="0"/>
              <a:t>caso também deve ser feito o </a:t>
            </a:r>
            <a:r>
              <a:rPr lang="pt-BR" sz="2200" b="1" dirty="0"/>
              <a:t>registro do beneficiário final </a:t>
            </a:r>
            <a:r>
              <a:rPr lang="pt-BR" sz="2200" dirty="0"/>
              <a:t>(quem recebe o recurso) no sistema e o </a:t>
            </a:r>
            <a:r>
              <a:rPr lang="pt-BR" sz="2200" b="1" dirty="0"/>
              <a:t>limite individual é de R$1.800,00 por beneficiário</a:t>
            </a:r>
            <a:r>
              <a:rPr lang="pt-BR" sz="2200" dirty="0"/>
              <a:t>, considerando toda a </a:t>
            </a:r>
            <a:r>
              <a:rPr lang="pt-BR" sz="2200" b="1" dirty="0"/>
              <a:t>duração da parceria</a:t>
            </a:r>
            <a:r>
              <a:rPr lang="pt-BR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42652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2276" y="1268760"/>
            <a:ext cx="864020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COMPROVANTES DE DESPESAS REALIZADAS</a:t>
            </a:r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2277" y="1988840"/>
            <a:ext cx="864020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Para </a:t>
            </a:r>
            <a:r>
              <a:rPr lang="pt-BR" sz="2400" dirty="0"/>
              <a:t>efeitos </a:t>
            </a:r>
            <a:r>
              <a:rPr lang="pt-BR" sz="2400" b="1" dirty="0"/>
              <a:t>legais e de registros contábeis</a:t>
            </a:r>
            <a:r>
              <a:rPr lang="pt-BR" sz="2400" dirty="0"/>
              <a:t>, o comprovante regular </a:t>
            </a:r>
            <a:r>
              <a:rPr lang="pt-BR" sz="2400" dirty="0" smtClean="0"/>
              <a:t>de despesa </a:t>
            </a:r>
            <a:r>
              <a:rPr lang="pt-BR" sz="2400" dirty="0"/>
              <a:t>pública deve ser o documento que, </a:t>
            </a:r>
            <a:r>
              <a:rPr lang="pt-BR" sz="2400" b="1" dirty="0"/>
              <a:t>por imposição de leis</a:t>
            </a:r>
            <a:r>
              <a:rPr lang="pt-BR" sz="2400" dirty="0"/>
              <a:t> e regulamentos, </a:t>
            </a:r>
            <a:r>
              <a:rPr lang="pt-BR" sz="2400" b="1" dirty="0"/>
              <a:t>é </a:t>
            </a:r>
            <a:r>
              <a:rPr lang="pt-BR" sz="2400" b="1" dirty="0" smtClean="0"/>
              <a:t>destinado  </a:t>
            </a:r>
            <a:r>
              <a:rPr lang="pt-BR" sz="2400" b="1" dirty="0"/>
              <a:t>ao  credor</a:t>
            </a:r>
            <a:r>
              <a:rPr lang="pt-BR" sz="2400" dirty="0"/>
              <a:t>.  </a:t>
            </a:r>
            <a:endParaRPr lang="pt-BR" sz="2400" dirty="0" smtClean="0"/>
          </a:p>
          <a:p>
            <a:pPr algn="just"/>
            <a:endParaRPr lang="pt-BR" sz="2400" dirty="0"/>
          </a:p>
          <a:p>
            <a:pPr algn="just"/>
            <a:r>
              <a:rPr lang="pt-BR" sz="2400" dirty="0" smtClean="0"/>
              <a:t>Assim</a:t>
            </a:r>
            <a:r>
              <a:rPr lang="pt-BR" sz="2400" dirty="0"/>
              <a:t>,  </a:t>
            </a:r>
            <a:r>
              <a:rPr lang="pt-BR" sz="2400" b="1" dirty="0"/>
              <a:t>todos  os  documentos  </a:t>
            </a:r>
            <a:r>
              <a:rPr lang="pt-BR" sz="2400" dirty="0"/>
              <a:t>que  tenham  o  objetivo  </a:t>
            </a:r>
            <a:r>
              <a:rPr lang="pt-BR" sz="2400" dirty="0" smtClean="0"/>
              <a:t>de </a:t>
            </a:r>
            <a:r>
              <a:rPr lang="pt-BR" sz="2400" b="1" dirty="0" smtClean="0"/>
              <a:t>comprovar </a:t>
            </a:r>
            <a:r>
              <a:rPr lang="pt-BR" sz="2400" b="1" dirty="0"/>
              <a:t>as </a:t>
            </a:r>
            <a:r>
              <a:rPr lang="pt-BR" sz="2400" b="1" dirty="0" smtClean="0"/>
              <a:t>despesas </a:t>
            </a:r>
            <a:r>
              <a:rPr lang="pt-BR" sz="2400" dirty="0"/>
              <a:t>realizadas devem estar em </a:t>
            </a:r>
            <a:r>
              <a:rPr lang="pt-BR" sz="2400" b="1" dirty="0"/>
              <a:t>nome da entidade parceira</a:t>
            </a:r>
            <a:r>
              <a:rPr lang="pt-BR" sz="2400" b="1" dirty="0" smtClean="0"/>
              <a:t>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Os  </a:t>
            </a:r>
            <a:r>
              <a:rPr lang="pt-BR" sz="2400" b="1" dirty="0" smtClean="0"/>
              <a:t>comprovantes de despesas </a:t>
            </a:r>
            <a:r>
              <a:rPr lang="pt-BR" sz="2400" dirty="0" smtClean="0"/>
              <a:t>não poderão  </a:t>
            </a:r>
            <a:r>
              <a:rPr lang="pt-BR" sz="2400" dirty="0"/>
              <a:t>possuir </a:t>
            </a:r>
            <a:r>
              <a:rPr lang="pt-BR" sz="2400" b="1" dirty="0" smtClean="0"/>
              <a:t>data  </a:t>
            </a:r>
            <a:r>
              <a:rPr lang="pt-BR" sz="2400" b="1" dirty="0"/>
              <a:t>anterior  ou </a:t>
            </a:r>
            <a:r>
              <a:rPr lang="pt-BR" sz="2400" b="1" dirty="0" smtClean="0"/>
              <a:t>posterior</a:t>
            </a:r>
            <a:r>
              <a:rPr lang="pt-BR" sz="2400" dirty="0" smtClean="0"/>
              <a:t> </a:t>
            </a:r>
            <a:r>
              <a:rPr lang="pt-BR" sz="2400" dirty="0"/>
              <a:t>ao </a:t>
            </a:r>
            <a:r>
              <a:rPr lang="pt-BR" sz="2400" b="1" dirty="0"/>
              <a:t>período de </a:t>
            </a:r>
            <a:r>
              <a:rPr lang="pt-BR" sz="2400" b="1" dirty="0">
                <a:solidFill>
                  <a:srgbClr val="FF0000"/>
                </a:solidFill>
              </a:rPr>
              <a:t>vigência </a:t>
            </a:r>
            <a:r>
              <a:rPr lang="pt-BR" sz="2400" dirty="0"/>
              <a:t>do </a:t>
            </a:r>
            <a:r>
              <a:rPr lang="pt-BR" sz="2400" dirty="0" smtClean="0"/>
              <a:t>Termo.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5249436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1" y="1999385"/>
            <a:ext cx="864095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200" b="1" dirty="0" smtClean="0"/>
              <a:t>Serão </a:t>
            </a:r>
            <a:r>
              <a:rPr lang="pt-BR" sz="2200" b="1" dirty="0"/>
              <a:t>aceitos como comprovantes de despesa</a:t>
            </a:r>
            <a:r>
              <a:rPr lang="pt-BR" sz="2200" b="1" dirty="0" smtClean="0"/>
              <a:t>:</a:t>
            </a:r>
          </a:p>
          <a:p>
            <a:pPr algn="just"/>
            <a:endParaRPr lang="pt-BR" sz="22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Notas  </a:t>
            </a:r>
            <a:r>
              <a:rPr lang="pt-BR" sz="2200" b="1" dirty="0"/>
              <a:t>fiscais,  notas  fiscais  de  serviço,  recibo </a:t>
            </a:r>
            <a:r>
              <a:rPr lang="pt-BR" sz="2200" b="1" dirty="0" smtClean="0"/>
              <a:t>de  </a:t>
            </a:r>
            <a:r>
              <a:rPr lang="pt-BR" sz="2200" b="1" dirty="0"/>
              <a:t>pagamento  à </a:t>
            </a:r>
            <a:r>
              <a:rPr lang="pt-BR" sz="2200" b="1" dirty="0" smtClean="0"/>
              <a:t>autônomo  </a:t>
            </a:r>
            <a:r>
              <a:rPr lang="pt-BR" sz="2200" b="1" dirty="0"/>
              <a:t>(RPA)  e  cupons  fiscais</a:t>
            </a:r>
            <a:r>
              <a:rPr lang="pt-BR" sz="2200" dirty="0"/>
              <a:t>,  desde  que  conste  no  referido  cupom  fiscal,  a </a:t>
            </a:r>
            <a:r>
              <a:rPr lang="pt-BR" sz="2200" b="1" dirty="0" smtClean="0"/>
              <a:t>razão  </a:t>
            </a:r>
            <a:r>
              <a:rPr lang="pt-BR" sz="2200" b="1" dirty="0"/>
              <a:t>social  e  CNPJ  </a:t>
            </a:r>
            <a:r>
              <a:rPr lang="pt-BR" sz="2200" dirty="0"/>
              <a:t>da  </a:t>
            </a:r>
            <a:r>
              <a:rPr lang="pt-BR" sz="2200" dirty="0" smtClean="0"/>
              <a:t>organização  </a:t>
            </a:r>
            <a:r>
              <a:rPr lang="pt-BR" sz="2200" dirty="0"/>
              <a:t>da  sociedade  </a:t>
            </a:r>
            <a:r>
              <a:rPr lang="pt-BR" sz="2200" dirty="0" smtClean="0"/>
              <a:t>civil,  </a:t>
            </a:r>
            <a:r>
              <a:rPr lang="pt-BR" sz="2200" dirty="0"/>
              <a:t>e  que  o  produto  adquirido </a:t>
            </a:r>
            <a:r>
              <a:rPr lang="pt-BR" sz="2200" dirty="0" smtClean="0"/>
              <a:t>esteja previsto no </a:t>
            </a:r>
            <a:r>
              <a:rPr lang="pt-BR" sz="2200" b="1" dirty="0"/>
              <a:t>Plano de Trabalho </a:t>
            </a:r>
            <a:r>
              <a:rPr lang="pt-BR" sz="2200" dirty="0"/>
              <a:t>aprovado</a:t>
            </a:r>
            <a:r>
              <a:rPr lang="pt-BR" sz="2200" dirty="0" smtClean="0"/>
              <a:t>;</a:t>
            </a:r>
          </a:p>
          <a:p>
            <a:pPr marL="457200" indent="-457200" algn="just">
              <a:buFont typeface="+mj-lt"/>
              <a:buAutoNum type="alphaLcParenR"/>
            </a:pPr>
            <a:endParaRPr lang="pt-BR" sz="10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Os </a:t>
            </a:r>
            <a:r>
              <a:rPr lang="pt-BR" sz="2200" b="1" dirty="0"/>
              <a:t>recibos dos correios, como </a:t>
            </a:r>
            <a:r>
              <a:rPr lang="pt-BR" sz="2200" b="1" dirty="0" smtClean="0"/>
              <a:t>sedex, avisos de recebimento</a:t>
            </a:r>
            <a:r>
              <a:rPr lang="pt-BR" sz="2200" dirty="0" smtClean="0"/>
              <a:t>  </a:t>
            </a:r>
            <a:r>
              <a:rPr lang="pt-BR" sz="2200" b="1" dirty="0"/>
              <a:t>com  verificação  de  conteúdo  </a:t>
            </a:r>
            <a:r>
              <a:rPr lang="pt-BR" sz="2200" dirty="0"/>
              <a:t>e  </a:t>
            </a:r>
            <a:r>
              <a:rPr lang="pt-BR" sz="2200" b="1" dirty="0"/>
              <a:t>aviso  de  recebimento  </a:t>
            </a:r>
            <a:r>
              <a:rPr lang="pt-BR" sz="2200" b="1" dirty="0" smtClean="0"/>
              <a:t>com mão própria  </a:t>
            </a:r>
            <a:r>
              <a:rPr lang="pt-BR" sz="2200" b="1" dirty="0"/>
              <a:t>e  outros</a:t>
            </a:r>
            <a:r>
              <a:rPr lang="pt-BR" sz="2200" dirty="0"/>
              <a:t>,  desde  que  possuam  </a:t>
            </a:r>
            <a:r>
              <a:rPr lang="pt-BR" sz="2200" dirty="0" smtClean="0"/>
              <a:t>o </a:t>
            </a:r>
            <a:r>
              <a:rPr lang="pt-BR" sz="2200" b="1" dirty="0" smtClean="0"/>
              <a:t>nome  </a:t>
            </a:r>
            <a:r>
              <a:rPr lang="pt-BR" sz="2200" b="1" dirty="0"/>
              <a:t>do  beneficiado  </a:t>
            </a:r>
            <a:r>
              <a:rPr lang="pt-BR" sz="2200" dirty="0" smtClean="0"/>
              <a:t>ou contenham elementos </a:t>
            </a:r>
            <a:r>
              <a:rPr lang="pt-BR" sz="2200" dirty="0"/>
              <a:t>que identifiquem o </a:t>
            </a:r>
            <a:r>
              <a:rPr lang="pt-BR" sz="2200" b="1" dirty="0"/>
              <a:t>beneficiado como remetente</a:t>
            </a:r>
            <a:r>
              <a:rPr lang="pt-BR" sz="2200" dirty="0" smtClean="0"/>
              <a:t>;</a:t>
            </a:r>
            <a:endParaRPr lang="pt-BR" sz="2200" dirty="0"/>
          </a:p>
        </p:txBody>
      </p:sp>
      <p:sp>
        <p:nvSpPr>
          <p:cNvPr id="5" name="Retângulo 4"/>
          <p:cNvSpPr/>
          <p:nvPr/>
        </p:nvSpPr>
        <p:spPr>
          <a:xfrm>
            <a:off x="252276" y="1268760"/>
            <a:ext cx="864020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COMPROVANTES DE DESPESAS REALIZADAS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15574620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5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 smtClean="0"/>
              <a:t>Serão </a:t>
            </a:r>
            <a:r>
              <a:rPr lang="pt-BR" sz="2400" b="1" dirty="0"/>
              <a:t>aceitos como comprovantes de despesa</a:t>
            </a:r>
            <a:r>
              <a:rPr lang="pt-BR" sz="2400" b="1" dirty="0" smtClean="0"/>
              <a:t>:</a:t>
            </a:r>
          </a:p>
          <a:p>
            <a:pPr algn="just"/>
            <a:endParaRPr lang="pt-BR" sz="2400" dirty="0"/>
          </a:p>
          <a:p>
            <a:pPr marL="457200" indent="-457200" algn="just">
              <a:buFont typeface="+mj-lt"/>
              <a:buAutoNum type="alphaLcParenR" startAt="3"/>
            </a:pPr>
            <a:r>
              <a:rPr lang="pt-BR" sz="2400" b="1" dirty="0" smtClean="0"/>
              <a:t>Os   </a:t>
            </a:r>
            <a:r>
              <a:rPr lang="pt-BR" sz="2400" b="1" dirty="0"/>
              <a:t>bilhetes   de   </a:t>
            </a:r>
            <a:r>
              <a:rPr lang="pt-BR" sz="2400" b="1" dirty="0" smtClean="0"/>
              <a:t>passagens   de ônibus</a:t>
            </a:r>
            <a:r>
              <a:rPr lang="pt-BR" sz="2400" b="1" dirty="0"/>
              <a:t>,   de   trem   ou   de   </a:t>
            </a:r>
            <a:r>
              <a:rPr lang="pt-BR" sz="2400" b="1" dirty="0" smtClean="0"/>
              <a:t>avião </a:t>
            </a:r>
            <a:r>
              <a:rPr lang="pt-BR" sz="2400" dirty="0" smtClean="0"/>
              <a:t>acompanhados  </a:t>
            </a:r>
            <a:r>
              <a:rPr lang="pt-BR" sz="2400" dirty="0"/>
              <a:t>de  </a:t>
            </a:r>
            <a:r>
              <a:rPr lang="pt-BR" sz="2400" b="1" dirty="0"/>
              <a:t>relatório  contendo  o  itinerário  </a:t>
            </a:r>
            <a:r>
              <a:rPr lang="pt-BR" sz="2400" dirty="0"/>
              <a:t>da  viagem  </a:t>
            </a:r>
            <a:r>
              <a:rPr lang="pt-BR" sz="2400" dirty="0" smtClean="0"/>
              <a:t>e </a:t>
            </a:r>
            <a:r>
              <a:rPr lang="pt-BR" sz="2400" b="1" dirty="0" smtClean="0"/>
              <a:t>comprovação  </a:t>
            </a:r>
            <a:r>
              <a:rPr lang="pt-BR" sz="2400" b="1" dirty="0"/>
              <a:t>da </a:t>
            </a:r>
            <a:r>
              <a:rPr lang="pt-BR" sz="2400" b="1" dirty="0" smtClean="0"/>
              <a:t>participação </a:t>
            </a:r>
            <a:r>
              <a:rPr lang="pt-BR" sz="2400" dirty="0"/>
              <a:t>no evento, reunião, simpósio, audiência</a:t>
            </a:r>
            <a:r>
              <a:rPr lang="pt-BR" sz="2400" dirty="0" smtClean="0"/>
              <a:t>, perícia</a:t>
            </a:r>
            <a:r>
              <a:rPr lang="pt-BR" sz="2400" dirty="0"/>
              <a:t>, diligência, etc</a:t>
            </a:r>
            <a:r>
              <a:rPr lang="pt-BR" sz="2400" dirty="0" smtClean="0"/>
              <a:t>.;</a:t>
            </a:r>
          </a:p>
          <a:p>
            <a:pPr marL="457200" indent="-457200" algn="just">
              <a:buFont typeface="+mj-lt"/>
              <a:buAutoNum type="alphaLcParenR" startAt="3"/>
            </a:pPr>
            <a:endParaRPr lang="pt-BR" sz="2400" dirty="0"/>
          </a:p>
          <a:p>
            <a:pPr marL="457200" indent="-457200" algn="just">
              <a:buFont typeface="+mj-lt"/>
              <a:buAutoNum type="alphaLcParenR" startAt="3"/>
            </a:pPr>
            <a:r>
              <a:rPr lang="pt-BR" sz="2400" dirty="0" smtClean="0"/>
              <a:t>Recibo </a:t>
            </a:r>
            <a:r>
              <a:rPr lang="pt-BR" sz="2400" dirty="0"/>
              <a:t>de pagamento de </a:t>
            </a:r>
            <a:r>
              <a:rPr lang="pt-BR" sz="2400" b="1" dirty="0"/>
              <a:t>inscrição em eventos</a:t>
            </a:r>
            <a:r>
              <a:rPr lang="pt-BR" sz="2400" dirty="0"/>
              <a:t>, simpósios e </a:t>
            </a:r>
            <a:r>
              <a:rPr lang="pt-BR" sz="2400" dirty="0" smtClean="0"/>
              <a:t>outros, </a:t>
            </a:r>
            <a:r>
              <a:rPr lang="pt-BR" sz="2400" b="1" dirty="0" smtClean="0"/>
              <a:t>acompanhado de relatório </a:t>
            </a:r>
            <a:r>
              <a:rPr lang="pt-BR" sz="2400" dirty="0" smtClean="0"/>
              <a:t>onde </a:t>
            </a:r>
            <a:r>
              <a:rPr lang="pt-BR" sz="2400" dirty="0"/>
              <a:t>conste o programa, os temas </a:t>
            </a:r>
            <a:r>
              <a:rPr lang="pt-BR" sz="2400" dirty="0" smtClean="0"/>
              <a:t>abordados e </a:t>
            </a:r>
            <a:r>
              <a:rPr lang="pt-BR" sz="2400" b="1" dirty="0" smtClean="0"/>
              <a:t>os resultados </a:t>
            </a:r>
            <a:r>
              <a:rPr lang="pt-BR" sz="2400" b="1" dirty="0"/>
              <a:t>atingidos </a:t>
            </a:r>
            <a:r>
              <a:rPr lang="pt-BR" sz="2400" dirty="0"/>
              <a:t>com a participação e anais, se houver</a:t>
            </a:r>
            <a:r>
              <a:rPr lang="pt-BR" sz="2400" dirty="0" smtClean="0"/>
              <a:t>;</a:t>
            </a:r>
            <a:endParaRPr lang="pt-BR" sz="2400" dirty="0"/>
          </a:p>
        </p:txBody>
      </p:sp>
      <p:sp>
        <p:nvSpPr>
          <p:cNvPr id="5" name="Retângulo 4"/>
          <p:cNvSpPr/>
          <p:nvPr/>
        </p:nvSpPr>
        <p:spPr>
          <a:xfrm>
            <a:off x="252276" y="1268760"/>
            <a:ext cx="864020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COMPROVANTES DE DESPESAS REALIZADAS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3175998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1520" y="1988840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Também devem  </a:t>
            </a:r>
            <a:r>
              <a:rPr lang="pt-BR" sz="2400" dirty="0"/>
              <a:t>ser  comprovadas  </a:t>
            </a:r>
            <a:r>
              <a:rPr lang="pt-BR" sz="2400" b="1" i="1" dirty="0">
                <a:solidFill>
                  <a:schemeClr val="accent2">
                    <a:lumMod val="75000"/>
                  </a:schemeClr>
                </a:solidFill>
              </a:rPr>
              <a:t>capacidade  técnica  e operacional  </a:t>
            </a:r>
            <a:r>
              <a:rPr lang="pt-BR" sz="2400" dirty="0"/>
              <a:t>e</a:t>
            </a:r>
            <a:r>
              <a:rPr lang="pt-BR" sz="2400" b="1" i="1" dirty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pt-BR" sz="2400" b="1" i="1" dirty="0" smtClean="0"/>
              <a:t>regularidade jurídica </a:t>
            </a:r>
            <a:r>
              <a:rPr lang="pt-BR" sz="2400" b="1" i="1" dirty="0"/>
              <a:t>e fiscal. </a:t>
            </a:r>
            <a:endParaRPr lang="pt-BR" sz="2400" b="1" i="1" dirty="0" smtClean="0"/>
          </a:p>
          <a:p>
            <a:pPr algn="just"/>
            <a:endParaRPr lang="pt-BR" sz="2400" dirty="0"/>
          </a:p>
          <a:p>
            <a:pPr algn="just"/>
            <a:r>
              <a:rPr lang="pt-BR" sz="2400" dirty="0" smtClean="0"/>
              <a:t>Algumas </a:t>
            </a:r>
            <a:r>
              <a:rPr lang="pt-BR" sz="2400" b="1" dirty="0" smtClean="0"/>
              <a:t>organizações   </a:t>
            </a:r>
            <a:r>
              <a:rPr lang="pt-BR" sz="2400" b="1" dirty="0"/>
              <a:t>da   sociedade   </a:t>
            </a:r>
            <a:r>
              <a:rPr lang="pt-BR" sz="2400" dirty="0" smtClean="0"/>
              <a:t>civil também   </a:t>
            </a:r>
            <a:r>
              <a:rPr lang="pt-BR" sz="2400" dirty="0"/>
              <a:t>deverão   fazer </a:t>
            </a:r>
            <a:r>
              <a:rPr lang="pt-BR" sz="2400" b="1" dirty="0" smtClean="0"/>
              <a:t>alterações pontuais  </a:t>
            </a:r>
            <a:r>
              <a:rPr lang="pt-BR" sz="2400" b="1" dirty="0"/>
              <a:t>em  seu  estatuto  social</a:t>
            </a:r>
            <a:r>
              <a:rPr lang="pt-BR" sz="2400" dirty="0"/>
              <a:t>,  para  que  possam  acessar  </a:t>
            </a:r>
            <a:r>
              <a:rPr lang="pt-BR" sz="2400" dirty="0" smtClean="0"/>
              <a:t>recursos públicos.</a:t>
            </a:r>
            <a:endParaRPr lang="pt-BR" sz="2400" dirty="0"/>
          </a:p>
        </p:txBody>
      </p:sp>
      <p:sp>
        <p:nvSpPr>
          <p:cNvPr id="4" name="Retângulo 3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ORGANIZAÇÃO DA SOCIEDADE CIVIL (OSC)</a:t>
            </a:r>
          </a:p>
        </p:txBody>
      </p:sp>
    </p:spTree>
    <p:extLst>
      <p:ext uri="{BB962C8B-B14F-4D97-AF65-F5344CB8AC3E}">
        <p14:creationId xmlns:p14="http://schemas.microsoft.com/office/powerpoint/2010/main" val="26998547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5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5"/>
            </a:pPr>
            <a:r>
              <a:rPr lang="pt-BR" sz="2300" b="1" dirty="0" smtClean="0"/>
              <a:t>Comprovante </a:t>
            </a:r>
            <a:r>
              <a:rPr lang="pt-BR" sz="2300" b="1" dirty="0"/>
              <a:t>de pagamento de impostos </a:t>
            </a:r>
            <a:r>
              <a:rPr lang="pt-BR" sz="2300" dirty="0"/>
              <a:t>e encargos sociais, </a:t>
            </a:r>
            <a:r>
              <a:rPr lang="pt-BR" sz="2300" dirty="0" smtClean="0"/>
              <a:t>quando autorizados pelo Termo;</a:t>
            </a:r>
          </a:p>
          <a:p>
            <a:pPr algn="just"/>
            <a:endParaRPr lang="pt-BR" sz="2300" dirty="0"/>
          </a:p>
          <a:p>
            <a:pPr algn="just"/>
            <a:r>
              <a:rPr lang="pt-BR" sz="2300" b="1" dirty="0"/>
              <a:t>As despesas serão comprovadas </a:t>
            </a:r>
            <a:r>
              <a:rPr lang="pt-BR" sz="2300" b="1" dirty="0" smtClean="0"/>
              <a:t>mediante documentos originais </a:t>
            </a:r>
            <a:r>
              <a:rPr lang="pt-BR" sz="2300" dirty="0" smtClean="0"/>
              <a:t>fiscais</a:t>
            </a:r>
            <a:r>
              <a:rPr lang="pt-BR" sz="2300" dirty="0"/>
              <a:t>, ou </a:t>
            </a:r>
            <a:r>
              <a:rPr lang="pt-BR" sz="2300" dirty="0" smtClean="0"/>
              <a:t>em cópia reprográfica autenticada </a:t>
            </a:r>
            <a:r>
              <a:rPr lang="pt-BR" sz="2300" dirty="0"/>
              <a:t>por cartório, ou por servidor municipal</a:t>
            </a:r>
            <a:r>
              <a:rPr lang="pt-BR" sz="2300" dirty="0" smtClean="0"/>
              <a:t>.</a:t>
            </a:r>
          </a:p>
          <a:p>
            <a:pPr algn="just"/>
            <a:endParaRPr lang="pt-BR" sz="2300" dirty="0"/>
          </a:p>
          <a:p>
            <a:pPr algn="just"/>
            <a:r>
              <a:rPr lang="pt-BR" sz="2300" dirty="0"/>
              <a:t>O documento comprobatório da despesa deverá conter a </a:t>
            </a:r>
            <a:r>
              <a:rPr lang="pt-BR" sz="2300" dirty="0" smtClean="0"/>
              <a:t>expressão “</a:t>
            </a:r>
            <a:r>
              <a:rPr lang="pt-BR" sz="2300" b="1" dirty="0" smtClean="0"/>
              <a:t>Termo </a:t>
            </a:r>
            <a:r>
              <a:rPr lang="pt-BR" sz="2300" b="1" dirty="0"/>
              <a:t>de Colaboração ou Termo de </a:t>
            </a:r>
            <a:r>
              <a:rPr lang="pt-BR" sz="2300" b="1" dirty="0" smtClean="0"/>
              <a:t>Fomento” </a:t>
            </a:r>
            <a:r>
              <a:rPr lang="pt-BR" sz="2300" dirty="0" smtClean="0"/>
              <a:t>seguido do</a:t>
            </a:r>
            <a:r>
              <a:rPr lang="pt-BR" sz="2300" b="1" dirty="0" smtClean="0"/>
              <a:t> número do </a:t>
            </a:r>
            <a:r>
              <a:rPr lang="pt-BR" sz="2300" b="1" dirty="0"/>
              <a:t>instrumento e </a:t>
            </a:r>
            <a:r>
              <a:rPr lang="pt-BR" sz="2300" b="1" dirty="0" smtClean="0"/>
              <a:t>do carimbo</a:t>
            </a:r>
            <a:r>
              <a:rPr lang="pt-BR" sz="2300" dirty="0" smtClean="0"/>
              <a:t> </a:t>
            </a:r>
            <a:r>
              <a:rPr lang="pt-BR" sz="2300" dirty="0"/>
              <a:t>de </a:t>
            </a:r>
            <a:r>
              <a:rPr lang="pt-BR" sz="2300" b="1" dirty="0"/>
              <a:t>“certifico” </a:t>
            </a:r>
            <a:r>
              <a:rPr lang="pt-BR" sz="2300" dirty="0"/>
              <a:t>com a </a:t>
            </a:r>
            <a:r>
              <a:rPr lang="pt-BR" sz="2300" b="1" dirty="0" smtClean="0"/>
              <a:t>assinatura do </a:t>
            </a:r>
            <a:r>
              <a:rPr lang="pt-BR" sz="2300" b="1" dirty="0"/>
              <a:t>responsável</a:t>
            </a:r>
            <a:r>
              <a:rPr lang="pt-BR" sz="2300" dirty="0"/>
              <a:t>, certificando que o </a:t>
            </a:r>
            <a:r>
              <a:rPr lang="pt-BR" sz="2300" dirty="0" smtClean="0"/>
              <a:t>material </a:t>
            </a:r>
            <a:r>
              <a:rPr lang="pt-BR" sz="2300" dirty="0"/>
              <a:t>foi </a:t>
            </a:r>
            <a:r>
              <a:rPr lang="pt-BR" sz="2300" b="1" dirty="0"/>
              <a:t>recebido ou o serviço prestado</a:t>
            </a:r>
            <a:r>
              <a:rPr lang="pt-BR" sz="2300" b="1" dirty="0" smtClean="0"/>
              <a:t>.</a:t>
            </a:r>
            <a:endParaRPr lang="pt-BR" sz="2300" b="1" dirty="0"/>
          </a:p>
        </p:txBody>
      </p:sp>
      <p:sp>
        <p:nvSpPr>
          <p:cNvPr id="5" name="Retângulo 4"/>
          <p:cNvSpPr/>
          <p:nvPr/>
        </p:nvSpPr>
        <p:spPr>
          <a:xfrm>
            <a:off x="252276" y="1268760"/>
            <a:ext cx="864020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COMPROVANTES DE DESPESAS REALIZADAS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30617987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5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Nos </a:t>
            </a:r>
            <a:r>
              <a:rPr lang="pt-BR" sz="2400" dirty="0"/>
              <a:t>casos de fornecimento </a:t>
            </a:r>
            <a:r>
              <a:rPr lang="pt-BR" sz="2400" b="1" dirty="0"/>
              <a:t>parcelado de material </a:t>
            </a:r>
            <a:r>
              <a:rPr lang="pt-BR" sz="2400" dirty="0"/>
              <a:t>ou prestação de </a:t>
            </a:r>
            <a:r>
              <a:rPr lang="pt-BR" sz="2400" dirty="0" smtClean="0"/>
              <a:t>serviço continuado</a:t>
            </a:r>
            <a:r>
              <a:rPr lang="pt-BR" sz="2400" dirty="0"/>
              <a:t>, estes deverão ser </a:t>
            </a:r>
            <a:r>
              <a:rPr lang="pt-BR" sz="2400" b="1" dirty="0"/>
              <a:t>objeto de contrato </a:t>
            </a:r>
            <a:r>
              <a:rPr lang="pt-BR" sz="2400" dirty="0"/>
              <a:t>entre </a:t>
            </a:r>
            <a:r>
              <a:rPr lang="pt-BR" sz="2400" dirty="0" smtClean="0"/>
              <a:t>a </a:t>
            </a:r>
            <a:r>
              <a:rPr lang="pt-BR" sz="2400" b="1" dirty="0" smtClean="0"/>
              <a:t>organização </a:t>
            </a:r>
            <a:r>
              <a:rPr lang="pt-BR" sz="2400" b="1" dirty="0"/>
              <a:t>da </a:t>
            </a:r>
            <a:r>
              <a:rPr lang="pt-BR" sz="2400" b="1" dirty="0" smtClean="0"/>
              <a:t>sociedade </a:t>
            </a:r>
            <a:r>
              <a:rPr lang="pt-BR" sz="2400" b="1" dirty="0"/>
              <a:t>civil </a:t>
            </a:r>
            <a:r>
              <a:rPr lang="pt-BR" sz="2400" b="1" dirty="0" smtClean="0"/>
              <a:t>e </a:t>
            </a:r>
            <a:r>
              <a:rPr lang="pt-BR" sz="2400" b="1" dirty="0"/>
              <a:t>o fornecedor</a:t>
            </a:r>
            <a:r>
              <a:rPr lang="pt-BR" sz="2400" b="1" dirty="0" smtClean="0"/>
              <a:t>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É obrigatória </a:t>
            </a:r>
            <a:r>
              <a:rPr lang="pt-BR" sz="2400" b="1" dirty="0"/>
              <a:t>a apresentação de contrato de </a:t>
            </a:r>
            <a:r>
              <a:rPr lang="pt-BR" sz="2400" b="1" dirty="0" smtClean="0"/>
              <a:t>prestação </a:t>
            </a:r>
            <a:r>
              <a:rPr lang="pt-BR" sz="2400" b="1" dirty="0"/>
              <a:t>de serviços </a:t>
            </a:r>
            <a:r>
              <a:rPr lang="pt-BR" sz="2400" dirty="0"/>
              <a:t>e </a:t>
            </a:r>
            <a:r>
              <a:rPr lang="pt-BR" sz="2400" b="1" dirty="0" smtClean="0"/>
              <a:t>locação de </a:t>
            </a:r>
            <a:r>
              <a:rPr lang="pt-BR" sz="2400" b="1" dirty="0"/>
              <a:t>imóvel</a:t>
            </a:r>
            <a:r>
              <a:rPr lang="pt-BR" sz="2400" dirty="0"/>
              <a:t>, com </a:t>
            </a:r>
            <a:r>
              <a:rPr lang="pt-BR" sz="2400" b="1" dirty="0"/>
              <a:t>reconhecimento de firma das </a:t>
            </a:r>
            <a:r>
              <a:rPr lang="pt-BR" sz="2400" b="1" dirty="0" smtClean="0"/>
              <a:t>assinaturas </a:t>
            </a:r>
            <a:r>
              <a:rPr lang="pt-BR" sz="2400" b="1" dirty="0"/>
              <a:t>em cartório</a:t>
            </a:r>
            <a:r>
              <a:rPr lang="pt-BR" sz="2400" b="1" dirty="0" smtClean="0"/>
              <a:t>.</a:t>
            </a:r>
            <a:endParaRPr lang="pt-BR" sz="2400" b="1" dirty="0"/>
          </a:p>
        </p:txBody>
      </p:sp>
      <p:sp>
        <p:nvSpPr>
          <p:cNvPr id="5" name="Retângulo 4"/>
          <p:cNvSpPr/>
          <p:nvPr/>
        </p:nvSpPr>
        <p:spPr>
          <a:xfrm>
            <a:off x="252276" y="1268760"/>
            <a:ext cx="864020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COMPROVANTES DE DESPESAS REALIZADAS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42748485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1520" y="1268760"/>
            <a:ext cx="8640959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RECIBO DE PAGAMENTO DE SALÁRIO/CONTRACHEQUES</a:t>
            </a:r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- </a:t>
            </a:r>
            <a:r>
              <a:rPr lang="pt-BR" sz="2400" b="1" dirty="0" smtClean="0"/>
              <a:t>Devem ser datados e assinados </a:t>
            </a:r>
            <a:r>
              <a:rPr lang="pt-BR" sz="2400" dirty="0" smtClean="0"/>
              <a:t>pelo empregado favorecido, ou acompanhado da </a:t>
            </a:r>
            <a:r>
              <a:rPr lang="pt-BR" sz="2400" b="1" dirty="0" smtClean="0"/>
              <a:t>comprovação de depósito bancário na conta   </a:t>
            </a:r>
            <a:r>
              <a:rPr lang="pt-BR" sz="2400" b="1" dirty="0"/>
              <a:t>individual </a:t>
            </a:r>
            <a:r>
              <a:rPr lang="pt-BR" sz="2400" dirty="0" smtClean="0"/>
              <a:t>do empregado beneficiado</a:t>
            </a:r>
            <a:r>
              <a:rPr lang="pt-BR" sz="2400" dirty="0"/>
              <a:t>, anexando:</a:t>
            </a:r>
          </a:p>
          <a:p>
            <a:pPr algn="just"/>
            <a:endParaRPr lang="pt-BR" sz="2400" dirty="0" smtClean="0"/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Guia </a:t>
            </a:r>
            <a:r>
              <a:rPr lang="pt-BR" sz="2400" dirty="0"/>
              <a:t>de recolhimento do </a:t>
            </a:r>
            <a:r>
              <a:rPr lang="pt-BR" sz="2400" b="1" dirty="0"/>
              <a:t>INSS</a:t>
            </a:r>
            <a:r>
              <a:rPr lang="pt-BR" sz="2400" dirty="0"/>
              <a:t> quitada;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Guia de recolhimento do FGTS quitada e Informação Previdenciária </a:t>
            </a:r>
            <a:r>
              <a:rPr lang="pt-BR" sz="2400" b="1" dirty="0" smtClean="0"/>
              <a:t>(</a:t>
            </a:r>
            <a:r>
              <a:rPr lang="pt-BR" sz="2400" b="1" dirty="0"/>
              <a:t>GFIP) completa</a:t>
            </a:r>
            <a:r>
              <a:rPr lang="pt-BR" sz="2400" dirty="0" smtClean="0"/>
              <a:t>;</a:t>
            </a:r>
            <a:endParaRPr lang="pt-BR" sz="24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400" dirty="0" smtClean="0"/>
              <a:t>Comprovante  </a:t>
            </a:r>
            <a:r>
              <a:rPr lang="pt-BR" sz="2400" dirty="0"/>
              <a:t>de  </a:t>
            </a:r>
            <a:r>
              <a:rPr lang="pt-BR" sz="2400" b="1" dirty="0"/>
              <a:t>recolhimento  do  Imposto  de  Renda  </a:t>
            </a:r>
            <a:r>
              <a:rPr lang="pt-BR" sz="2400" dirty="0" smtClean="0"/>
              <a:t>na Fonte quitado, quando </a:t>
            </a:r>
            <a:r>
              <a:rPr lang="pt-BR" sz="2400" dirty="0"/>
              <a:t>for o caso;</a:t>
            </a:r>
          </a:p>
        </p:txBody>
      </p:sp>
    </p:spTree>
    <p:extLst>
      <p:ext uri="{BB962C8B-B14F-4D97-AF65-F5344CB8AC3E}">
        <p14:creationId xmlns:p14="http://schemas.microsoft.com/office/powerpoint/2010/main" val="1683745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1520" y="1268760"/>
            <a:ext cx="8784976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CONTRATAÇÃO DE ESTAGIÁRIO</a:t>
            </a:r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328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 smtClean="0"/>
              <a:t>A </a:t>
            </a:r>
            <a:r>
              <a:rPr lang="pt-BR" sz="2400" b="1" dirty="0"/>
              <a:t>contratação de serviço </a:t>
            </a:r>
            <a:r>
              <a:rPr lang="pt-BR" sz="2400" b="1" dirty="0" smtClean="0"/>
              <a:t>de estagiário </a:t>
            </a:r>
            <a:r>
              <a:rPr lang="pt-BR" sz="2400" dirty="0" smtClean="0"/>
              <a:t>deverá </a:t>
            </a:r>
            <a:r>
              <a:rPr lang="pt-BR" sz="2400" dirty="0"/>
              <a:t>ser através de </a:t>
            </a:r>
            <a:r>
              <a:rPr lang="pt-BR" sz="2400" b="1" dirty="0"/>
              <a:t>Termo de </a:t>
            </a:r>
            <a:r>
              <a:rPr lang="pt-BR" sz="2400" b="1" dirty="0" smtClean="0"/>
              <a:t>Compromisso de Estágio</a:t>
            </a:r>
            <a:r>
              <a:rPr lang="pt-BR" sz="2400" dirty="0" smtClean="0"/>
              <a:t>, devidamente assinado pela  </a:t>
            </a:r>
            <a:r>
              <a:rPr lang="pt-BR" sz="2400" dirty="0"/>
              <a:t>organização  da  sociedade </a:t>
            </a:r>
            <a:r>
              <a:rPr lang="pt-BR" sz="2400" dirty="0" smtClean="0"/>
              <a:t>civil</a:t>
            </a:r>
            <a:r>
              <a:rPr lang="pt-BR" sz="2400" dirty="0"/>
              <a:t>, pela </a:t>
            </a:r>
            <a:r>
              <a:rPr lang="pt-BR" sz="2400" b="1" dirty="0"/>
              <a:t>Instituição de Ensino </a:t>
            </a:r>
            <a:r>
              <a:rPr lang="pt-BR" sz="2400" dirty="0"/>
              <a:t>e pelo </a:t>
            </a:r>
            <a:r>
              <a:rPr lang="pt-BR" sz="2400" b="1" dirty="0"/>
              <a:t>estudante ou seu representante legal.</a:t>
            </a:r>
          </a:p>
        </p:txBody>
      </p:sp>
    </p:spTree>
    <p:extLst>
      <p:ext uri="{BB962C8B-B14F-4D97-AF65-F5344CB8AC3E}">
        <p14:creationId xmlns:p14="http://schemas.microsoft.com/office/powerpoint/2010/main" val="314340380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60494" y="1268760"/>
            <a:ext cx="8631986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RPA (Recibo de Pagamento à Autônomo</a:t>
            </a:r>
            <a:r>
              <a:rPr lang="pt-BR" sz="2400" b="1" dirty="0" smtClean="0"/>
              <a:t>)</a:t>
            </a:r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No </a:t>
            </a:r>
            <a:r>
              <a:rPr lang="pt-BR" sz="2400" dirty="0"/>
              <a:t>caso de </a:t>
            </a:r>
            <a:r>
              <a:rPr lang="pt-BR" sz="2400" b="1" dirty="0"/>
              <a:t>apresentação de RPA</a:t>
            </a:r>
            <a:r>
              <a:rPr lang="pt-BR" sz="2400" dirty="0"/>
              <a:t>, o mesmo deverá </a:t>
            </a:r>
            <a:r>
              <a:rPr lang="pt-BR" sz="2400" b="1" dirty="0"/>
              <a:t>conter</a:t>
            </a:r>
            <a:r>
              <a:rPr lang="pt-BR" sz="2400" dirty="0"/>
              <a:t>, no mínimo, </a:t>
            </a:r>
            <a:r>
              <a:rPr lang="pt-BR" sz="2400" dirty="0" smtClean="0"/>
              <a:t>as seguintes </a:t>
            </a:r>
            <a:r>
              <a:rPr lang="pt-BR" sz="2400" dirty="0"/>
              <a:t>informações</a:t>
            </a:r>
            <a:r>
              <a:rPr lang="pt-BR" sz="2400" dirty="0" smtClean="0"/>
              <a:t>:</a:t>
            </a:r>
          </a:p>
          <a:p>
            <a:pPr algn="just"/>
            <a:endParaRPr lang="pt-BR" sz="10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Nome </a:t>
            </a:r>
            <a:r>
              <a:rPr lang="pt-BR" sz="2200" dirty="0" smtClean="0"/>
              <a:t>completo </a:t>
            </a:r>
            <a:r>
              <a:rPr lang="pt-BR" sz="2200" dirty="0"/>
              <a:t>do prestador do </a:t>
            </a:r>
            <a:r>
              <a:rPr lang="pt-BR" sz="2200" dirty="0" smtClean="0"/>
              <a:t>serviço;</a:t>
            </a:r>
            <a:endParaRPr lang="pt-BR" sz="22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Atividade </a:t>
            </a:r>
            <a:r>
              <a:rPr lang="pt-BR" sz="2200" dirty="0" smtClean="0"/>
              <a:t>desempenhada;</a:t>
            </a:r>
            <a:endParaRPr lang="pt-BR" sz="22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Data </a:t>
            </a:r>
            <a:r>
              <a:rPr lang="pt-BR" sz="2200" dirty="0"/>
              <a:t>da </a:t>
            </a:r>
            <a:r>
              <a:rPr lang="pt-BR" sz="2200" dirty="0" smtClean="0"/>
              <a:t>contratação;</a:t>
            </a:r>
            <a:endParaRPr lang="pt-BR" sz="22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Horas </a:t>
            </a:r>
            <a:r>
              <a:rPr lang="pt-BR" sz="2200" b="1" dirty="0"/>
              <a:t>de trabalho </a:t>
            </a:r>
            <a:r>
              <a:rPr lang="pt-BR" sz="2200" dirty="0"/>
              <a:t>que estão sendo remuneradas e o valor da </a:t>
            </a:r>
            <a:r>
              <a:rPr lang="pt-BR" sz="2200" dirty="0" smtClean="0"/>
              <a:t>mesma;</a:t>
            </a:r>
            <a:endParaRPr lang="pt-BR" sz="22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Descrição </a:t>
            </a:r>
            <a:r>
              <a:rPr lang="pt-BR" sz="2200" b="1" dirty="0"/>
              <a:t>dos trabalhos </a:t>
            </a:r>
            <a:r>
              <a:rPr lang="pt-BR" sz="2200" dirty="0" smtClean="0"/>
              <a:t>desempenhados;</a:t>
            </a:r>
            <a:endParaRPr lang="pt-BR" sz="22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Mês</a:t>
            </a:r>
            <a:r>
              <a:rPr lang="pt-BR" sz="2200" dirty="0" smtClean="0"/>
              <a:t> </a:t>
            </a:r>
            <a:r>
              <a:rPr lang="pt-BR" sz="2200" dirty="0"/>
              <a:t>a que se refere o </a:t>
            </a:r>
            <a:r>
              <a:rPr lang="pt-BR" sz="2200" dirty="0" smtClean="0"/>
              <a:t>pagamento;</a:t>
            </a:r>
            <a:endParaRPr lang="pt-BR" sz="22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Nome da organização </a:t>
            </a:r>
            <a:r>
              <a:rPr lang="pt-BR" sz="2200" dirty="0"/>
              <a:t>da sociedade </a:t>
            </a:r>
            <a:r>
              <a:rPr lang="pt-BR" sz="2200" dirty="0" smtClean="0"/>
              <a:t>civil e CNPJ;</a:t>
            </a:r>
            <a:endParaRPr lang="pt-BR" sz="22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Retenções</a:t>
            </a:r>
            <a:r>
              <a:rPr lang="pt-BR" sz="2200" dirty="0" smtClean="0"/>
              <a:t> </a:t>
            </a:r>
            <a:r>
              <a:rPr lang="pt-BR" sz="2200" dirty="0"/>
              <a:t>(quais e valores</a:t>
            </a:r>
            <a:r>
              <a:rPr lang="pt-BR" sz="2200" dirty="0" smtClean="0"/>
              <a:t>);</a:t>
            </a:r>
            <a:endParaRPr lang="pt-BR" sz="22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Valor </a:t>
            </a:r>
            <a:r>
              <a:rPr lang="pt-BR" sz="2200" b="1" dirty="0"/>
              <a:t>total pago </a:t>
            </a:r>
            <a:r>
              <a:rPr lang="pt-BR" sz="2200" dirty="0"/>
              <a:t>(numérico e por extenso</a:t>
            </a:r>
            <a:r>
              <a:rPr lang="pt-BR" sz="2200" dirty="0" smtClean="0"/>
              <a:t>); e</a:t>
            </a:r>
            <a:endParaRPr lang="pt-BR" sz="22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Data </a:t>
            </a:r>
            <a:r>
              <a:rPr lang="pt-BR" sz="2200" b="1" dirty="0"/>
              <a:t>e assinatura </a:t>
            </a:r>
            <a:r>
              <a:rPr lang="pt-BR" sz="2200" dirty="0"/>
              <a:t>do prestador de </a:t>
            </a:r>
            <a:r>
              <a:rPr lang="pt-BR" sz="2200" dirty="0" smtClean="0"/>
              <a:t>serviço.</a:t>
            </a: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42638861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300" b="1" dirty="0"/>
              <a:t>Despesas   com   Capacitação   de   profissionais   </a:t>
            </a:r>
            <a:r>
              <a:rPr lang="pt-BR" sz="2300" dirty="0"/>
              <a:t>(cursos</a:t>
            </a:r>
            <a:r>
              <a:rPr lang="pt-BR" sz="2300" dirty="0" smtClean="0"/>
              <a:t>, seminários, palestras</a:t>
            </a:r>
            <a:r>
              <a:rPr lang="pt-BR" sz="2300" dirty="0"/>
              <a:t>) ou contratação de outros serviços de </a:t>
            </a:r>
            <a:r>
              <a:rPr lang="pt-BR" sz="2300" dirty="0" smtClean="0"/>
              <a:t>terceiros deverão </a:t>
            </a:r>
            <a:r>
              <a:rPr lang="pt-BR" sz="2300" dirty="0"/>
              <a:t>ser </a:t>
            </a:r>
            <a:r>
              <a:rPr lang="pt-BR" sz="2300" dirty="0" smtClean="0"/>
              <a:t>apresentados </a:t>
            </a:r>
            <a:r>
              <a:rPr lang="pt-BR" sz="2300" dirty="0"/>
              <a:t>os seguintes documentos</a:t>
            </a:r>
            <a:r>
              <a:rPr lang="pt-BR" sz="2300" dirty="0" smtClean="0"/>
              <a:t>:</a:t>
            </a:r>
          </a:p>
          <a:p>
            <a:pPr algn="just"/>
            <a:endParaRPr lang="pt-BR" sz="23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300" b="1" dirty="0" smtClean="0"/>
              <a:t>Contrato </a:t>
            </a:r>
            <a:r>
              <a:rPr lang="pt-BR" sz="2300" b="1" dirty="0"/>
              <a:t>de prestação de serviços </a:t>
            </a:r>
            <a:r>
              <a:rPr lang="pt-BR" sz="2300" dirty="0"/>
              <a:t>assinado;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pt-BR" sz="2300" dirty="0" smtClean="0"/>
              <a:t>Comprovante  </a:t>
            </a:r>
            <a:r>
              <a:rPr lang="pt-BR" sz="2300" dirty="0"/>
              <a:t>de  </a:t>
            </a:r>
            <a:r>
              <a:rPr lang="pt-BR" sz="2300" b="1" dirty="0"/>
              <a:t>habilitação  dos  profissionais  que  ministraram  </a:t>
            </a:r>
            <a:r>
              <a:rPr lang="pt-BR" sz="2300" dirty="0"/>
              <a:t>os </a:t>
            </a:r>
            <a:r>
              <a:rPr lang="pt-BR" sz="2300" dirty="0" smtClean="0"/>
              <a:t>cursos de </a:t>
            </a:r>
            <a:r>
              <a:rPr lang="pt-BR" sz="2300" dirty="0"/>
              <a:t>capacitação </a:t>
            </a:r>
            <a:r>
              <a:rPr lang="pt-BR" sz="2300" dirty="0" smtClean="0"/>
              <a:t>ou prestaram </a:t>
            </a:r>
            <a:r>
              <a:rPr lang="pt-BR" sz="2300" dirty="0"/>
              <a:t>os serviços</a:t>
            </a:r>
            <a:r>
              <a:rPr lang="pt-BR" sz="2300" dirty="0" smtClean="0"/>
              <a:t>;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300" b="1" dirty="0" smtClean="0"/>
              <a:t>Listas </a:t>
            </a:r>
            <a:r>
              <a:rPr lang="pt-BR" sz="2300" b="1" dirty="0"/>
              <a:t>de presença </a:t>
            </a:r>
            <a:r>
              <a:rPr lang="pt-BR" sz="2300" dirty="0"/>
              <a:t>devidamente assinadas pelos participantes </a:t>
            </a:r>
            <a:r>
              <a:rPr lang="pt-BR" sz="2300" dirty="0" smtClean="0"/>
              <a:t>com nome</a:t>
            </a:r>
            <a:r>
              <a:rPr lang="pt-BR" sz="2300" dirty="0"/>
              <a:t>, endereço completo e telefone, data e local em que ocorreu </a:t>
            </a:r>
            <a:r>
              <a:rPr lang="pt-BR" sz="2300" dirty="0" smtClean="0"/>
              <a:t>o evento</a:t>
            </a:r>
            <a:r>
              <a:rPr lang="pt-BR" sz="2300" dirty="0"/>
              <a:t>, nome do </a:t>
            </a:r>
            <a:r>
              <a:rPr lang="pt-BR" sz="2300" dirty="0" smtClean="0"/>
              <a:t>palestrante </a:t>
            </a:r>
            <a:r>
              <a:rPr lang="pt-BR" sz="2300" dirty="0"/>
              <a:t>ou instrutor</a:t>
            </a:r>
            <a:r>
              <a:rPr lang="pt-BR" sz="2300" dirty="0" smtClean="0"/>
              <a:t>;</a:t>
            </a:r>
          </a:p>
          <a:p>
            <a:pPr marL="457200" indent="-457200">
              <a:buFont typeface="+mj-lt"/>
              <a:buAutoNum type="alphaLcParenR"/>
            </a:pPr>
            <a:r>
              <a:rPr lang="pt-BR" sz="2300" b="1" dirty="0" smtClean="0"/>
              <a:t>Currículo do palestrante </a:t>
            </a:r>
            <a:r>
              <a:rPr lang="pt-BR" sz="2300" dirty="0" smtClean="0"/>
              <a:t>ou instrutor ou oficineiro;</a:t>
            </a:r>
            <a:endParaRPr lang="pt-BR" sz="2300" dirty="0"/>
          </a:p>
        </p:txBody>
      </p:sp>
      <p:sp>
        <p:nvSpPr>
          <p:cNvPr id="5" name="Retângulo 4"/>
          <p:cNvSpPr/>
          <p:nvPr/>
        </p:nvSpPr>
        <p:spPr>
          <a:xfrm>
            <a:off x="266304" y="1275146"/>
            <a:ext cx="862617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 </a:t>
            </a:r>
            <a:r>
              <a:rPr lang="pt-BR" sz="2400" b="1" dirty="0" smtClean="0"/>
              <a:t>CAPACITAÇÃO DE PROFISSIONAIS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13452637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5"/>
            </a:pPr>
            <a:r>
              <a:rPr lang="pt-BR" sz="2400" b="1" dirty="0" smtClean="0"/>
              <a:t>Tema </a:t>
            </a:r>
            <a:r>
              <a:rPr lang="pt-BR" sz="2400" b="1" dirty="0"/>
              <a:t>abordado</a:t>
            </a:r>
            <a:r>
              <a:rPr lang="pt-BR" sz="2400" dirty="0" smtClean="0"/>
              <a:t>, carga horária e </a:t>
            </a:r>
            <a:r>
              <a:rPr lang="pt-BR" sz="2400" dirty="0"/>
              <a:t>cópia do material </a:t>
            </a:r>
            <a:r>
              <a:rPr lang="pt-BR" sz="2400" dirty="0" smtClean="0"/>
              <a:t>didático utilizado;</a:t>
            </a:r>
          </a:p>
          <a:p>
            <a:pPr marL="457200" indent="-457200" algn="just">
              <a:buFont typeface="+mj-lt"/>
              <a:buAutoNum type="alphaLcParenR" startAt="5"/>
            </a:pPr>
            <a:endParaRPr lang="pt-BR" sz="2400" dirty="0"/>
          </a:p>
          <a:p>
            <a:pPr marL="457200" indent="-457200" algn="just">
              <a:buFont typeface="+mj-lt"/>
              <a:buAutoNum type="alphaLcParenR" startAt="5"/>
            </a:pPr>
            <a:r>
              <a:rPr lang="pt-BR" sz="2400" b="1" dirty="0" smtClean="0"/>
              <a:t>Fotos datadas </a:t>
            </a:r>
            <a:r>
              <a:rPr lang="pt-BR" sz="2400" dirty="0"/>
              <a:t>das </a:t>
            </a:r>
            <a:r>
              <a:rPr lang="pt-BR" sz="2400" dirty="0" smtClean="0"/>
              <a:t>atividades; e</a:t>
            </a:r>
          </a:p>
          <a:p>
            <a:pPr marL="457200" indent="-457200" algn="just">
              <a:buFont typeface="+mj-lt"/>
              <a:buAutoNum type="alphaLcParenR" startAt="5"/>
            </a:pPr>
            <a:endParaRPr lang="pt-BR" sz="2400" dirty="0"/>
          </a:p>
          <a:p>
            <a:pPr marL="457200" indent="-457200" algn="just">
              <a:buFont typeface="+mj-lt"/>
              <a:buAutoNum type="alphaLcParenR" startAt="5"/>
            </a:pPr>
            <a:r>
              <a:rPr lang="pt-BR" sz="2400" b="1" dirty="0" smtClean="0"/>
              <a:t>Folder </a:t>
            </a:r>
            <a:r>
              <a:rPr lang="pt-BR" sz="2400" b="1" dirty="0"/>
              <a:t>ou cartazes </a:t>
            </a:r>
            <a:r>
              <a:rPr lang="pt-BR" sz="2400" dirty="0"/>
              <a:t>elaborados para sua </a:t>
            </a:r>
            <a:r>
              <a:rPr lang="pt-BR" sz="2400" dirty="0" smtClean="0"/>
              <a:t>divulgação.</a:t>
            </a:r>
            <a:endParaRPr lang="pt-BR" sz="2400" dirty="0"/>
          </a:p>
        </p:txBody>
      </p:sp>
      <p:sp>
        <p:nvSpPr>
          <p:cNvPr id="6" name="Retângulo 5"/>
          <p:cNvSpPr/>
          <p:nvPr/>
        </p:nvSpPr>
        <p:spPr>
          <a:xfrm>
            <a:off x="266304" y="1275146"/>
            <a:ext cx="862617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 </a:t>
            </a:r>
            <a:r>
              <a:rPr lang="pt-BR" sz="2400" b="1" dirty="0" smtClean="0"/>
              <a:t>CAPACITAÇÃO DE PROFISSIONAIS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0440986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No  </a:t>
            </a:r>
            <a:r>
              <a:rPr lang="pt-BR" sz="2400" dirty="0"/>
              <a:t>caso  de  previsão  de  </a:t>
            </a:r>
            <a:r>
              <a:rPr lang="pt-BR" sz="2400" b="1" dirty="0"/>
              <a:t>pagamento  de  aluguel  à  </a:t>
            </a:r>
            <a:r>
              <a:rPr lang="pt-BR" sz="2400" b="1" dirty="0" smtClean="0"/>
              <a:t>pessoa física</a:t>
            </a:r>
            <a:r>
              <a:rPr lang="pt-BR" sz="2400" dirty="0" smtClean="0"/>
              <a:t>, a depender  </a:t>
            </a:r>
            <a:r>
              <a:rPr lang="pt-BR" sz="2400" dirty="0"/>
              <a:t>do  valor,  deverá  fazer  a  retenção  do  IRRF  e  apresentar  </a:t>
            </a:r>
            <a:r>
              <a:rPr lang="pt-BR" sz="2400" b="1" dirty="0" smtClean="0"/>
              <a:t>a guia  de recolhimento </a:t>
            </a:r>
            <a:r>
              <a:rPr lang="pt-BR" sz="2400" b="1" dirty="0"/>
              <a:t>do imposto paga</a:t>
            </a:r>
            <a:r>
              <a:rPr lang="pt-BR" sz="2400" dirty="0"/>
              <a:t>.</a:t>
            </a:r>
          </a:p>
        </p:txBody>
      </p:sp>
      <p:sp>
        <p:nvSpPr>
          <p:cNvPr id="5" name="Retângulo 4"/>
          <p:cNvSpPr/>
          <p:nvPr/>
        </p:nvSpPr>
        <p:spPr>
          <a:xfrm>
            <a:off x="251520" y="1275146"/>
            <a:ext cx="864096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ALUGUÉIS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12649986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No  </a:t>
            </a:r>
            <a:r>
              <a:rPr lang="pt-BR" sz="2400" dirty="0"/>
              <a:t>caso  de  </a:t>
            </a:r>
            <a:r>
              <a:rPr lang="pt-BR" sz="2400" b="1" dirty="0"/>
              <a:t>contratação  de  </a:t>
            </a:r>
            <a:r>
              <a:rPr lang="pt-BR" sz="2400" b="1" dirty="0" smtClean="0"/>
              <a:t>veículos para  </a:t>
            </a:r>
            <a:r>
              <a:rPr lang="pt-BR" sz="2400" b="1" dirty="0"/>
              <a:t>transporte  </a:t>
            </a:r>
            <a:r>
              <a:rPr lang="pt-BR" sz="2400" dirty="0"/>
              <a:t>terrestre  </a:t>
            </a:r>
            <a:r>
              <a:rPr lang="pt-BR" sz="2400" dirty="0" smtClean="0"/>
              <a:t>de pessoas</a:t>
            </a:r>
            <a:r>
              <a:rPr lang="pt-BR" sz="2400" dirty="0"/>
              <a:t>,  junto  à  nota  fiscal,  deverá  ser  anexada  </a:t>
            </a:r>
            <a:r>
              <a:rPr lang="pt-BR" sz="2400" dirty="0" smtClean="0"/>
              <a:t>a </a:t>
            </a:r>
            <a:r>
              <a:rPr lang="pt-BR" sz="2400" b="1" dirty="0" smtClean="0"/>
              <a:t>listagem  </a:t>
            </a:r>
            <a:r>
              <a:rPr lang="pt-BR" sz="2400" b="1" dirty="0"/>
              <a:t>dos  passageiros</a:t>
            </a:r>
            <a:r>
              <a:rPr lang="pt-BR" sz="2400" dirty="0"/>
              <a:t>, </a:t>
            </a:r>
            <a:r>
              <a:rPr lang="pt-BR" sz="2400" dirty="0" smtClean="0"/>
              <a:t>detalhamento </a:t>
            </a:r>
            <a:r>
              <a:rPr lang="pt-BR" sz="2400" dirty="0"/>
              <a:t>do trajeto, menção das datas </a:t>
            </a:r>
            <a:r>
              <a:rPr lang="pt-BR" sz="2400" dirty="0" smtClean="0"/>
              <a:t>e a identificação </a:t>
            </a:r>
            <a:r>
              <a:rPr lang="pt-BR" sz="2400" dirty="0"/>
              <a:t>do </a:t>
            </a:r>
            <a:r>
              <a:rPr lang="pt-BR" sz="2400" b="1" dirty="0"/>
              <a:t>carro</a:t>
            </a:r>
            <a:r>
              <a:rPr lang="pt-BR" sz="2400" dirty="0"/>
              <a:t> e </a:t>
            </a:r>
            <a:r>
              <a:rPr lang="pt-BR" sz="2400" b="1" dirty="0"/>
              <a:t>do motorista</a:t>
            </a:r>
            <a:r>
              <a:rPr lang="pt-BR" sz="2400" dirty="0"/>
              <a:t>, </a:t>
            </a:r>
            <a:r>
              <a:rPr lang="pt-BR" sz="2400" dirty="0" smtClean="0"/>
              <a:t>fornecida </a:t>
            </a:r>
            <a:r>
              <a:rPr lang="pt-BR" sz="2400" dirty="0"/>
              <a:t>pelo </a:t>
            </a:r>
            <a:r>
              <a:rPr lang="pt-BR" sz="2400" dirty="0" smtClean="0"/>
              <a:t>prestador </a:t>
            </a:r>
            <a:r>
              <a:rPr lang="pt-BR" sz="2400" dirty="0"/>
              <a:t>dos serviços.</a:t>
            </a:r>
          </a:p>
        </p:txBody>
      </p:sp>
      <p:sp>
        <p:nvSpPr>
          <p:cNvPr id="5" name="Retângulo 4"/>
          <p:cNvSpPr/>
          <p:nvPr/>
        </p:nvSpPr>
        <p:spPr>
          <a:xfrm>
            <a:off x="249961" y="1275146"/>
            <a:ext cx="8642519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DESPESAS COM TRANSPORTE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6591890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Quando </a:t>
            </a:r>
            <a:r>
              <a:rPr lang="pt-BR" sz="2400" b="1" dirty="0"/>
              <a:t>autorizadas no plano de trabalho</a:t>
            </a:r>
            <a:r>
              <a:rPr lang="pt-BR" sz="2400" dirty="0"/>
              <a:t>, deverão vir acompanhadas </a:t>
            </a:r>
            <a:r>
              <a:rPr lang="pt-BR" sz="2400" dirty="0" smtClean="0"/>
              <a:t>de:</a:t>
            </a:r>
          </a:p>
          <a:p>
            <a:pPr algn="just"/>
            <a:endParaRPr lang="pt-BR" sz="2400" dirty="0" smtClean="0"/>
          </a:p>
          <a:p>
            <a:pPr marL="457200" indent="-457200" algn="just">
              <a:buFont typeface="+mj-lt"/>
              <a:buAutoNum type="alphaLcParenR"/>
            </a:pPr>
            <a:r>
              <a:rPr lang="pt-BR" sz="2300" dirty="0" smtClean="0"/>
              <a:t>Declaração  </a:t>
            </a:r>
            <a:r>
              <a:rPr lang="pt-BR" sz="2300" dirty="0"/>
              <a:t>do  beneficiado  </a:t>
            </a:r>
            <a:r>
              <a:rPr lang="pt-BR" sz="2300" dirty="0" smtClean="0"/>
              <a:t>onde conste  </a:t>
            </a:r>
            <a:r>
              <a:rPr lang="pt-BR" sz="2300" dirty="0"/>
              <a:t>a  </a:t>
            </a:r>
            <a:r>
              <a:rPr lang="pt-BR" sz="2300" b="1" dirty="0"/>
              <a:t>vinculação  ao  tipo  </a:t>
            </a:r>
            <a:r>
              <a:rPr lang="pt-BR" sz="2300" b="1" dirty="0" smtClean="0"/>
              <a:t>de trabalho realizado;</a:t>
            </a:r>
            <a:endParaRPr lang="pt-BR" sz="2300" b="1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300" dirty="0" smtClean="0"/>
              <a:t>A </a:t>
            </a:r>
            <a:r>
              <a:rPr lang="pt-BR" sz="2300" b="1" dirty="0"/>
              <a:t>descrição do veículo </a:t>
            </a:r>
            <a:r>
              <a:rPr lang="pt-BR" sz="2300" dirty="0"/>
              <a:t>utilizado</a:t>
            </a:r>
            <a:r>
              <a:rPr lang="pt-BR" sz="2300" dirty="0" smtClean="0"/>
              <a:t>;</a:t>
            </a:r>
            <a:endParaRPr lang="pt-BR" sz="23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300" dirty="0" smtClean="0"/>
              <a:t>O </a:t>
            </a:r>
            <a:r>
              <a:rPr lang="pt-BR" sz="2300" b="1" dirty="0"/>
              <a:t>itinerário</a:t>
            </a:r>
            <a:r>
              <a:rPr lang="pt-BR" sz="2300" dirty="0"/>
              <a:t> percorrido</a:t>
            </a:r>
            <a:r>
              <a:rPr lang="pt-BR" sz="2300" dirty="0" smtClean="0"/>
              <a:t>;</a:t>
            </a:r>
            <a:endParaRPr lang="pt-BR" sz="23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300" dirty="0" smtClean="0"/>
              <a:t>A </a:t>
            </a:r>
            <a:r>
              <a:rPr lang="pt-BR" sz="2300" b="1" dirty="0"/>
              <a:t>quilometragem</a:t>
            </a:r>
            <a:r>
              <a:rPr lang="pt-BR" sz="2300" dirty="0"/>
              <a:t> realizada</a:t>
            </a:r>
            <a:r>
              <a:rPr lang="pt-BR" sz="2300" dirty="0" smtClean="0"/>
              <a:t>;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pt-BR" sz="2300" dirty="0" smtClean="0"/>
              <a:t>O </a:t>
            </a:r>
            <a:r>
              <a:rPr lang="pt-BR" sz="2300" dirty="0"/>
              <a:t>nome, </a:t>
            </a:r>
            <a:r>
              <a:rPr lang="pt-BR" sz="2300" dirty="0" smtClean="0"/>
              <a:t>o endereço e o </a:t>
            </a:r>
            <a:r>
              <a:rPr lang="pt-BR" sz="2300" dirty="0"/>
              <a:t>número </a:t>
            </a:r>
            <a:r>
              <a:rPr lang="pt-BR" sz="2300" dirty="0" smtClean="0"/>
              <a:t>do telefone </a:t>
            </a:r>
            <a:r>
              <a:rPr lang="pt-BR" sz="2300" b="1" dirty="0"/>
              <a:t>das pessoas que </a:t>
            </a:r>
            <a:r>
              <a:rPr lang="pt-BR" sz="2300" b="1" dirty="0" smtClean="0"/>
              <a:t>se deslocaram;</a:t>
            </a:r>
            <a:r>
              <a:rPr lang="pt-BR" sz="2300" dirty="0" smtClean="0"/>
              <a:t> e</a:t>
            </a:r>
            <a:endParaRPr lang="pt-BR" sz="23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300" dirty="0" smtClean="0"/>
              <a:t>Cópia </a:t>
            </a:r>
            <a:r>
              <a:rPr lang="pt-BR" sz="2300" dirty="0"/>
              <a:t>do </a:t>
            </a:r>
            <a:r>
              <a:rPr lang="pt-BR" sz="2300" b="1" dirty="0"/>
              <a:t>documento do veículo</a:t>
            </a:r>
            <a:r>
              <a:rPr lang="pt-BR" sz="2300" dirty="0" smtClean="0"/>
              <a:t>.</a:t>
            </a:r>
            <a:endParaRPr lang="pt-BR" sz="2300" dirty="0"/>
          </a:p>
        </p:txBody>
      </p:sp>
      <p:sp>
        <p:nvSpPr>
          <p:cNvPr id="5" name="Retângulo 4"/>
          <p:cNvSpPr/>
          <p:nvPr/>
        </p:nvSpPr>
        <p:spPr>
          <a:xfrm>
            <a:off x="251520" y="1275146"/>
            <a:ext cx="864096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COMBUSTÍVEIS, LUBRIFICANTES E CONCERTOS DE VEÍCULOS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33319267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"/>
          <p:cNvSpPr>
            <a:spLocks/>
          </p:cNvSpPr>
          <p:nvPr/>
        </p:nvSpPr>
        <p:spPr bwMode="auto">
          <a:xfrm>
            <a:off x="1215850" y="1268760"/>
            <a:ext cx="2075039" cy="761172"/>
          </a:xfrm>
          <a:custGeom>
            <a:avLst/>
            <a:gdLst>
              <a:gd name="T0" fmla="*/ 0 w 2195829"/>
              <a:gd name="T1" fmla="*/ 833869 h 862964"/>
              <a:gd name="T2" fmla="*/ 2185516 w 2195829"/>
              <a:gd name="T3" fmla="*/ 833869 h 862964"/>
              <a:gd name="T4" fmla="*/ 2185516 w 2195829"/>
              <a:gd name="T5" fmla="*/ 0 h 862964"/>
              <a:gd name="T6" fmla="*/ 0 w 2195829"/>
              <a:gd name="T7" fmla="*/ 0 h 862964"/>
              <a:gd name="T8" fmla="*/ 0 w 2195829"/>
              <a:gd name="T9" fmla="*/ 833869 h 8629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95829" h="862964">
                <a:moveTo>
                  <a:pt x="0" y="862863"/>
                </a:moveTo>
                <a:lnTo>
                  <a:pt x="2195322" y="862863"/>
                </a:lnTo>
                <a:lnTo>
                  <a:pt x="2195322" y="0"/>
                </a:lnTo>
                <a:lnTo>
                  <a:pt x="0" y="0"/>
                </a:lnTo>
                <a:lnTo>
                  <a:pt x="0" y="862863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3" name="object 2"/>
          <p:cNvSpPr>
            <a:spLocks/>
          </p:cNvSpPr>
          <p:nvPr/>
        </p:nvSpPr>
        <p:spPr bwMode="auto">
          <a:xfrm>
            <a:off x="1215849" y="4149080"/>
            <a:ext cx="2082294" cy="982662"/>
          </a:xfrm>
          <a:custGeom>
            <a:avLst/>
            <a:gdLst>
              <a:gd name="T0" fmla="*/ 0 w 2186304"/>
              <a:gd name="T1" fmla="*/ 1161605 h 1181735"/>
              <a:gd name="T2" fmla="*/ 2225924 w 2186304"/>
              <a:gd name="T3" fmla="*/ 1161605 h 1181735"/>
              <a:gd name="T4" fmla="*/ 2225924 w 2186304"/>
              <a:gd name="T5" fmla="*/ 0 h 1181735"/>
              <a:gd name="T6" fmla="*/ 0 w 2186304"/>
              <a:gd name="T7" fmla="*/ 0 h 1181735"/>
              <a:gd name="T8" fmla="*/ 0 w 2186304"/>
              <a:gd name="T9" fmla="*/ 1161605 h 11817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86304" h="1181735">
                <a:moveTo>
                  <a:pt x="0" y="1181125"/>
                </a:moveTo>
                <a:lnTo>
                  <a:pt x="2186178" y="1181125"/>
                </a:lnTo>
                <a:lnTo>
                  <a:pt x="2186178" y="0"/>
                </a:lnTo>
                <a:lnTo>
                  <a:pt x="0" y="0"/>
                </a:lnTo>
                <a:lnTo>
                  <a:pt x="0" y="1181125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4" name="object 3"/>
          <p:cNvSpPr txBox="1">
            <a:spLocks noChangeArrowheads="1"/>
          </p:cNvSpPr>
          <p:nvPr/>
        </p:nvSpPr>
        <p:spPr bwMode="auto">
          <a:xfrm>
            <a:off x="1283543" y="4217723"/>
            <a:ext cx="19923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t-BR" altLang="pt-BR" sz="1800" b="1" dirty="0">
                <a:solidFill>
                  <a:srgbClr val="FFFFFF"/>
                </a:solidFill>
              </a:rPr>
              <a:t>Cooperativas  sociais e de  interesse público</a:t>
            </a:r>
            <a:endParaRPr lang="pt-BR" altLang="pt-BR" sz="1800" dirty="0"/>
          </a:p>
        </p:txBody>
      </p:sp>
      <p:sp>
        <p:nvSpPr>
          <p:cNvPr id="6" name="object 6"/>
          <p:cNvSpPr txBox="1"/>
          <p:nvPr/>
        </p:nvSpPr>
        <p:spPr>
          <a:xfrm>
            <a:off x="1289050" y="1484784"/>
            <a:ext cx="196289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2700">
              <a:defRPr/>
            </a:pPr>
            <a:r>
              <a:rPr lang="pt-BR" b="1" spc="-5" dirty="0" smtClean="0">
                <a:solidFill>
                  <a:srgbClr val="FFFFFF"/>
                </a:solidFill>
                <a:latin typeface="Calibri"/>
                <a:cs typeface="Calibri"/>
              </a:rPr>
              <a:t>Quem</a:t>
            </a:r>
            <a:r>
              <a:rPr b="1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pt-BR" b="1" spc="-5" dirty="0" smtClean="0">
                <a:solidFill>
                  <a:srgbClr val="FFFFFF"/>
                </a:solidFill>
                <a:latin typeface="Calibri"/>
                <a:cs typeface="Calibri"/>
              </a:rPr>
              <a:t>são</a:t>
            </a:r>
            <a:r>
              <a:rPr b="1" spc="-7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b="1" spc="-5" dirty="0" smtClean="0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r>
              <a:rPr lang="pt-BR" b="1" spc="-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b="1" spc="-5" dirty="0" smtClean="0">
                <a:solidFill>
                  <a:srgbClr val="FFFFFF"/>
                </a:solidFill>
                <a:latin typeface="Calibri"/>
                <a:cs typeface="Calibri"/>
              </a:rPr>
              <a:t>OSCs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?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7" name="object 7"/>
          <p:cNvSpPr>
            <a:spLocks/>
          </p:cNvSpPr>
          <p:nvPr/>
        </p:nvSpPr>
        <p:spPr bwMode="auto">
          <a:xfrm>
            <a:off x="3364089" y="1268760"/>
            <a:ext cx="5538611" cy="758254"/>
          </a:xfrm>
          <a:custGeom>
            <a:avLst/>
            <a:gdLst>
              <a:gd name="T0" fmla="*/ 0 w 5417820"/>
              <a:gd name="T1" fmla="*/ 858961 h 829310"/>
              <a:gd name="T2" fmla="*/ 5427651 w 5417820"/>
              <a:gd name="T3" fmla="*/ 858961 h 829310"/>
              <a:gd name="T4" fmla="*/ 5427651 w 5417820"/>
              <a:gd name="T5" fmla="*/ 0 h 829310"/>
              <a:gd name="T6" fmla="*/ 0 w 5417820"/>
              <a:gd name="T7" fmla="*/ 0 h 829310"/>
              <a:gd name="T8" fmla="*/ 0 w 5417820"/>
              <a:gd name="T9" fmla="*/ 858961 h 8293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17820" h="829310">
                <a:moveTo>
                  <a:pt x="0" y="828916"/>
                </a:moveTo>
                <a:lnTo>
                  <a:pt x="5417820" y="828916"/>
                </a:lnTo>
                <a:lnTo>
                  <a:pt x="5417820" y="0"/>
                </a:lnTo>
                <a:lnTo>
                  <a:pt x="0" y="0"/>
                </a:lnTo>
                <a:lnTo>
                  <a:pt x="0" y="828916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sz="1400" dirty="0"/>
          </a:p>
        </p:txBody>
      </p:sp>
      <p:sp>
        <p:nvSpPr>
          <p:cNvPr id="8" name="object 8"/>
          <p:cNvSpPr txBox="1">
            <a:spLocks noChangeArrowheads="1"/>
          </p:cNvSpPr>
          <p:nvPr/>
        </p:nvSpPr>
        <p:spPr bwMode="auto">
          <a:xfrm>
            <a:off x="3419872" y="1283734"/>
            <a:ext cx="5414962" cy="74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pt-BR" altLang="pt-BR" sz="1400" dirty="0"/>
              <a:t>Associações, fundações, organizações religiosas e as sociedades  cooperativas que atuam com vulnerabilidade social, cooperativas  sociais de combate à pobreza e geração de trabalho e renda.</a:t>
            </a:r>
          </a:p>
        </p:txBody>
      </p:sp>
      <p:sp>
        <p:nvSpPr>
          <p:cNvPr id="9" name="object 9"/>
          <p:cNvSpPr>
            <a:spLocks/>
          </p:cNvSpPr>
          <p:nvPr/>
        </p:nvSpPr>
        <p:spPr bwMode="auto">
          <a:xfrm>
            <a:off x="251520" y="1268760"/>
            <a:ext cx="432693" cy="5040561"/>
          </a:xfrm>
          <a:custGeom>
            <a:avLst/>
            <a:gdLst>
              <a:gd name="T0" fmla="*/ 0 w 497840"/>
              <a:gd name="T1" fmla="*/ 5800661 h 5820409"/>
              <a:gd name="T2" fmla="*/ 517561 w 497840"/>
              <a:gd name="T3" fmla="*/ 5800661 h 5820409"/>
              <a:gd name="T4" fmla="*/ 517561 w 497840"/>
              <a:gd name="T5" fmla="*/ 0 h 5820409"/>
              <a:gd name="T6" fmla="*/ 0 w 497840"/>
              <a:gd name="T7" fmla="*/ 0 h 5820409"/>
              <a:gd name="T8" fmla="*/ 0 w 497840"/>
              <a:gd name="T9" fmla="*/ 5800661 h 58204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7840" h="5820409">
                <a:moveTo>
                  <a:pt x="0" y="5820283"/>
                </a:moveTo>
                <a:lnTo>
                  <a:pt x="497509" y="5820283"/>
                </a:lnTo>
                <a:lnTo>
                  <a:pt x="497509" y="0"/>
                </a:lnTo>
                <a:lnTo>
                  <a:pt x="0" y="0"/>
                </a:lnTo>
                <a:lnTo>
                  <a:pt x="0" y="5820283"/>
                </a:lnTo>
                <a:close/>
              </a:path>
            </a:pathLst>
          </a:custGeom>
          <a:solidFill>
            <a:srgbClr val="5858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10" name="object 11"/>
          <p:cNvSpPr txBox="1"/>
          <p:nvPr/>
        </p:nvSpPr>
        <p:spPr>
          <a:xfrm>
            <a:off x="357560" y="2267802"/>
            <a:ext cx="254000" cy="2987040"/>
          </a:xfrm>
          <a:prstGeom prst="rect">
            <a:avLst/>
          </a:prstGeom>
        </p:spPr>
        <p:txBody>
          <a:bodyPr vert="vert270" lIns="0" tIns="0" rIns="0" bIns="0">
            <a:spAutoFit/>
          </a:bodyPr>
          <a:lstStyle/>
          <a:p>
            <a:pPr marL="12700">
              <a:lnSpc>
                <a:spcPts val="1810"/>
              </a:lnSpc>
              <a:defRPr/>
            </a:pP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b="1" spc="-3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b="1" spc="-40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ani</a:t>
            </a:r>
            <a:r>
              <a:rPr b="1" spc="-15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ç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õ</a:t>
            </a:r>
            <a:r>
              <a:rPr b="1" spc="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da so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ci</a:t>
            </a:r>
            <a:r>
              <a:rPr b="1" spc="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civ</a:t>
            </a:r>
            <a:r>
              <a:rPr b="1" spc="5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1" name="object 12"/>
          <p:cNvSpPr>
            <a:spLocks/>
          </p:cNvSpPr>
          <p:nvPr/>
        </p:nvSpPr>
        <p:spPr bwMode="auto">
          <a:xfrm>
            <a:off x="1215850" y="2119013"/>
            <a:ext cx="2075039" cy="503236"/>
          </a:xfrm>
          <a:custGeom>
            <a:avLst/>
            <a:gdLst>
              <a:gd name="T0" fmla="*/ 0 w 2179954"/>
              <a:gd name="T1" fmla="*/ 666721 h 647064"/>
              <a:gd name="T2" fmla="*/ 2169641 w 2179954"/>
              <a:gd name="T3" fmla="*/ 666721 h 647064"/>
              <a:gd name="T4" fmla="*/ 2169641 w 2179954"/>
              <a:gd name="T5" fmla="*/ 0 h 647064"/>
              <a:gd name="T6" fmla="*/ 0 w 2179954"/>
              <a:gd name="T7" fmla="*/ 0 h 647064"/>
              <a:gd name="T8" fmla="*/ 0 w 2179954"/>
              <a:gd name="T9" fmla="*/ 666721 h 6470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79954" h="647064">
                <a:moveTo>
                  <a:pt x="0" y="646722"/>
                </a:moveTo>
                <a:lnTo>
                  <a:pt x="2179447" y="646722"/>
                </a:lnTo>
                <a:lnTo>
                  <a:pt x="2179447" y="0"/>
                </a:lnTo>
                <a:lnTo>
                  <a:pt x="0" y="0"/>
                </a:lnTo>
                <a:lnTo>
                  <a:pt x="0" y="646722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12" name="object 13"/>
          <p:cNvSpPr txBox="1"/>
          <p:nvPr/>
        </p:nvSpPr>
        <p:spPr>
          <a:xfrm>
            <a:off x="1304925" y="2204864"/>
            <a:ext cx="1408113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>
              <a:defRPr/>
            </a:pP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Associa</a:t>
            </a:r>
            <a:r>
              <a:rPr b="1" spc="-15" dirty="0">
                <a:solidFill>
                  <a:srgbClr val="FFFFFF"/>
                </a:solidFill>
                <a:latin typeface="Calibri"/>
                <a:cs typeface="Calibri"/>
              </a:rPr>
              <a:t>ç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ões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3" name="object 14"/>
          <p:cNvSpPr>
            <a:spLocks/>
          </p:cNvSpPr>
          <p:nvPr/>
        </p:nvSpPr>
        <p:spPr bwMode="auto">
          <a:xfrm>
            <a:off x="1219202" y="2711330"/>
            <a:ext cx="2071687" cy="513013"/>
          </a:xfrm>
          <a:custGeom>
            <a:avLst/>
            <a:gdLst>
              <a:gd name="T0" fmla="*/ 0 w 2179954"/>
              <a:gd name="T1" fmla="*/ 888707 h 889000"/>
              <a:gd name="T2" fmla="*/ 2169641 w 2179954"/>
              <a:gd name="T3" fmla="*/ 888707 h 889000"/>
              <a:gd name="T4" fmla="*/ 2169641 w 2179954"/>
              <a:gd name="T5" fmla="*/ 0 h 889000"/>
              <a:gd name="T6" fmla="*/ 0 w 2179954"/>
              <a:gd name="T7" fmla="*/ 0 h 889000"/>
              <a:gd name="T8" fmla="*/ 0 w 2179954"/>
              <a:gd name="T9" fmla="*/ 888707 h 889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79954" h="889000">
                <a:moveTo>
                  <a:pt x="0" y="888707"/>
                </a:moveTo>
                <a:lnTo>
                  <a:pt x="2179447" y="888707"/>
                </a:lnTo>
                <a:lnTo>
                  <a:pt x="2179447" y="0"/>
                </a:lnTo>
                <a:lnTo>
                  <a:pt x="0" y="0"/>
                </a:lnTo>
                <a:lnTo>
                  <a:pt x="0" y="888707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14" name="object 15"/>
          <p:cNvSpPr txBox="1"/>
          <p:nvPr/>
        </p:nvSpPr>
        <p:spPr>
          <a:xfrm>
            <a:off x="1304925" y="2791961"/>
            <a:ext cx="1257300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>
              <a:defRPr/>
            </a:pP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Fun</a:t>
            </a:r>
            <a:r>
              <a:rPr b="1" spc="-15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b="1" spc="-20" dirty="0">
                <a:solidFill>
                  <a:srgbClr val="FFFFFF"/>
                </a:solidFill>
                <a:latin typeface="Calibri"/>
                <a:cs typeface="Calibri"/>
              </a:rPr>
              <a:t>ç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ões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5" name="object 16"/>
          <p:cNvSpPr>
            <a:spLocks/>
          </p:cNvSpPr>
          <p:nvPr/>
        </p:nvSpPr>
        <p:spPr bwMode="auto">
          <a:xfrm>
            <a:off x="1215849" y="3292953"/>
            <a:ext cx="2075039" cy="779636"/>
          </a:xfrm>
          <a:custGeom>
            <a:avLst/>
            <a:gdLst>
              <a:gd name="T0" fmla="*/ 0 w 2179954"/>
              <a:gd name="T1" fmla="*/ 911161 h 911225"/>
              <a:gd name="T2" fmla="*/ 2169641 w 2179954"/>
              <a:gd name="T3" fmla="*/ 911161 h 911225"/>
              <a:gd name="T4" fmla="*/ 2169641 w 2179954"/>
              <a:gd name="T5" fmla="*/ 0 h 911225"/>
              <a:gd name="T6" fmla="*/ 0 w 2179954"/>
              <a:gd name="T7" fmla="*/ 0 h 911225"/>
              <a:gd name="T8" fmla="*/ 0 w 2179954"/>
              <a:gd name="T9" fmla="*/ 911161 h 911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79954" h="911225">
                <a:moveTo>
                  <a:pt x="0" y="911161"/>
                </a:moveTo>
                <a:lnTo>
                  <a:pt x="2179447" y="911161"/>
                </a:lnTo>
                <a:lnTo>
                  <a:pt x="2179447" y="0"/>
                </a:lnTo>
                <a:lnTo>
                  <a:pt x="0" y="0"/>
                </a:lnTo>
                <a:lnTo>
                  <a:pt x="0" y="911161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16" name="object 17"/>
          <p:cNvSpPr txBox="1">
            <a:spLocks noChangeArrowheads="1"/>
          </p:cNvSpPr>
          <p:nvPr/>
        </p:nvSpPr>
        <p:spPr bwMode="auto">
          <a:xfrm>
            <a:off x="1304925" y="3379058"/>
            <a:ext cx="155733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t-BR" altLang="pt-BR" sz="1800" b="1" dirty="0">
                <a:solidFill>
                  <a:srgbClr val="FFFFFF"/>
                </a:solidFill>
              </a:rPr>
              <a:t>Organizações  religiosas</a:t>
            </a:r>
            <a:endParaRPr lang="pt-BR" altLang="pt-BR" sz="1800" dirty="0"/>
          </a:p>
        </p:txBody>
      </p:sp>
      <p:sp>
        <p:nvSpPr>
          <p:cNvPr id="17" name="object 18"/>
          <p:cNvSpPr>
            <a:spLocks/>
          </p:cNvSpPr>
          <p:nvPr/>
        </p:nvSpPr>
        <p:spPr bwMode="auto">
          <a:xfrm>
            <a:off x="3364086" y="2713389"/>
            <a:ext cx="5538611" cy="510954"/>
          </a:xfrm>
          <a:custGeom>
            <a:avLst/>
            <a:gdLst>
              <a:gd name="T0" fmla="*/ 0 w 5434965"/>
              <a:gd name="T1" fmla="*/ 810964 h 821054"/>
              <a:gd name="T2" fmla="*/ 5454556 w 5434965"/>
              <a:gd name="T3" fmla="*/ 810964 h 821054"/>
              <a:gd name="T4" fmla="*/ 5454556 w 5434965"/>
              <a:gd name="T5" fmla="*/ 0 h 821054"/>
              <a:gd name="T6" fmla="*/ 0 w 5434965"/>
              <a:gd name="T7" fmla="*/ 0 h 821054"/>
              <a:gd name="T8" fmla="*/ 0 w 5434965"/>
              <a:gd name="T9" fmla="*/ 810964 h 8210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34965" h="821054">
                <a:moveTo>
                  <a:pt x="0" y="820699"/>
                </a:moveTo>
                <a:lnTo>
                  <a:pt x="5434837" y="820699"/>
                </a:lnTo>
                <a:lnTo>
                  <a:pt x="5434837" y="0"/>
                </a:lnTo>
                <a:lnTo>
                  <a:pt x="0" y="0"/>
                </a:lnTo>
                <a:lnTo>
                  <a:pt x="0" y="820699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sz="1400" dirty="0"/>
          </a:p>
        </p:txBody>
      </p:sp>
      <p:sp>
        <p:nvSpPr>
          <p:cNvPr id="18" name="object 19"/>
          <p:cNvSpPr txBox="1">
            <a:spLocks noChangeArrowheads="1"/>
          </p:cNvSpPr>
          <p:nvPr/>
        </p:nvSpPr>
        <p:spPr bwMode="auto">
          <a:xfrm>
            <a:off x="3428206" y="2711330"/>
            <a:ext cx="5426547" cy="49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pt-BR" altLang="pt-BR" sz="1400" dirty="0"/>
              <a:t>Dotação especial de bens livres e patrimônio para fins de  assistência social, cultura, educação, saúde, etc, (artigo 62 a 69 do  Código Civil)</a:t>
            </a:r>
          </a:p>
        </p:txBody>
      </p:sp>
      <p:sp>
        <p:nvSpPr>
          <p:cNvPr id="19" name="object 20"/>
          <p:cNvSpPr>
            <a:spLocks/>
          </p:cNvSpPr>
          <p:nvPr/>
        </p:nvSpPr>
        <p:spPr bwMode="auto">
          <a:xfrm>
            <a:off x="3364087" y="3300821"/>
            <a:ext cx="5538610" cy="771767"/>
          </a:xfrm>
          <a:custGeom>
            <a:avLst/>
            <a:gdLst>
              <a:gd name="T0" fmla="*/ 0 w 5434965"/>
              <a:gd name="T1" fmla="*/ 831761 h 831850"/>
              <a:gd name="T2" fmla="*/ 5405375 w 5434965"/>
              <a:gd name="T3" fmla="*/ 831761 h 831850"/>
              <a:gd name="T4" fmla="*/ 5405375 w 5434965"/>
              <a:gd name="T5" fmla="*/ 0 h 831850"/>
              <a:gd name="T6" fmla="*/ 0 w 5434965"/>
              <a:gd name="T7" fmla="*/ 0 h 831850"/>
              <a:gd name="T8" fmla="*/ 0 w 5434965"/>
              <a:gd name="T9" fmla="*/ 831761 h 8318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34965" h="831850">
                <a:moveTo>
                  <a:pt x="0" y="831761"/>
                </a:moveTo>
                <a:lnTo>
                  <a:pt x="5434838" y="831761"/>
                </a:lnTo>
                <a:lnTo>
                  <a:pt x="5434838" y="0"/>
                </a:lnTo>
                <a:lnTo>
                  <a:pt x="0" y="0"/>
                </a:lnTo>
                <a:lnTo>
                  <a:pt x="0" y="831761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sz="1400" dirty="0"/>
          </a:p>
        </p:txBody>
      </p:sp>
      <p:sp>
        <p:nvSpPr>
          <p:cNvPr id="20" name="object 21"/>
          <p:cNvSpPr txBox="1">
            <a:spLocks noChangeArrowheads="1"/>
          </p:cNvSpPr>
          <p:nvPr/>
        </p:nvSpPr>
        <p:spPr bwMode="auto">
          <a:xfrm>
            <a:off x="3428206" y="3300820"/>
            <a:ext cx="5406628" cy="74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pt-BR" altLang="pt-BR" sz="1400" dirty="0"/>
              <a:t>Organização dedicada a atividades ou a projetos de interesse  público distintas das destinadas a fins exclusivamente religiosos  (artigo 44, §1º do Código Civil).</a:t>
            </a:r>
          </a:p>
        </p:txBody>
      </p:sp>
      <p:sp>
        <p:nvSpPr>
          <p:cNvPr id="21" name="object 22"/>
          <p:cNvSpPr>
            <a:spLocks/>
          </p:cNvSpPr>
          <p:nvPr/>
        </p:nvSpPr>
        <p:spPr bwMode="auto">
          <a:xfrm>
            <a:off x="3366006" y="4149081"/>
            <a:ext cx="5536691" cy="991040"/>
          </a:xfrm>
          <a:custGeom>
            <a:avLst/>
            <a:gdLst>
              <a:gd name="T0" fmla="*/ 0 w 5434965"/>
              <a:gd name="T1" fmla="*/ 1077493 h 1087754"/>
              <a:gd name="T2" fmla="*/ 5405375 w 5434965"/>
              <a:gd name="T3" fmla="*/ 1077493 h 1087754"/>
              <a:gd name="T4" fmla="*/ 5405375 w 5434965"/>
              <a:gd name="T5" fmla="*/ 0 h 1087754"/>
              <a:gd name="T6" fmla="*/ 0 w 5434965"/>
              <a:gd name="T7" fmla="*/ 0 h 1087754"/>
              <a:gd name="T8" fmla="*/ 0 w 5434965"/>
              <a:gd name="T9" fmla="*/ 1077493 h 10877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34965" h="1087754">
                <a:moveTo>
                  <a:pt x="0" y="1087272"/>
                </a:moveTo>
                <a:lnTo>
                  <a:pt x="5434838" y="1087272"/>
                </a:lnTo>
                <a:lnTo>
                  <a:pt x="5434838" y="0"/>
                </a:lnTo>
                <a:lnTo>
                  <a:pt x="0" y="0"/>
                </a:lnTo>
                <a:lnTo>
                  <a:pt x="0" y="108727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sz="1400" dirty="0"/>
          </a:p>
        </p:txBody>
      </p:sp>
      <p:sp>
        <p:nvSpPr>
          <p:cNvPr id="22" name="object 23"/>
          <p:cNvSpPr txBox="1">
            <a:spLocks noChangeArrowheads="1"/>
          </p:cNvSpPr>
          <p:nvPr/>
        </p:nvSpPr>
        <p:spPr bwMode="auto">
          <a:xfrm>
            <a:off x="3419872" y="4149080"/>
            <a:ext cx="5414962" cy="99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pt-BR" altLang="pt-BR" sz="1400" dirty="0"/>
              <a:t>Cooperativas sociais de inclusão de pessoas em desvantagem no  mercado econômico, por meio do trabalho, regulada pela Lei  9.867/99, ou as cooperativas, reguladas pela Lei 5.764/71, que  atendam as hipóteses do artigo 2, alínea “b”, da Lei 13.019/14.</a:t>
            </a:r>
          </a:p>
        </p:txBody>
      </p:sp>
      <p:sp>
        <p:nvSpPr>
          <p:cNvPr id="23" name="object 24"/>
          <p:cNvSpPr>
            <a:spLocks/>
          </p:cNvSpPr>
          <p:nvPr/>
        </p:nvSpPr>
        <p:spPr bwMode="auto">
          <a:xfrm>
            <a:off x="1215849" y="5229175"/>
            <a:ext cx="2075040" cy="1080146"/>
          </a:xfrm>
          <a:custGeom>
            <a:avLst/>
            <a:gdLst>
              <a:gd name="T0" fmla="*/ 0 w 2186304"/>
              <a:gd name="T1" fmla="*/ 1135089 h 1164590"/>
              <a:gd name="T2" fmla="*/ 2176371 w 2186304"/>
              <a:gd name="T3" fmla="*/ 1135089 h 1164590"/>
              <a:gd name="T4" fmla="*/ 2176371 w 2186304"/>
              <a:gd name="T5" fmla="*/ 0 h 1164590"/>
              <a:gd name="T6" fmla="*/ 0 w 2186304"/>
              <a:gd name="T7" fmla="*/ 0 h 1164590"/>
              <a:gd name="T8" fmla="*/ 0 w 2186304"/>
              <a:gd name="T9" fmla="*/ 1135089 h 11645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86304" h="1164590">
                <a:moveTo>
                  <a:pt x="0" y="1164234"/>
                </a:moveTo>
                <a:lnTo>
                  <a:pt x="2186178" y="1164234"/>
                </a:lnTo>
                <a:lnTo>
                  <a:pt x="2186178" y="0"/>
                </a:lnTo>
                <a:lnTo>
                  <a:pt x="0" y="0"/>
                </a:lnTo>
                <a:lnTo>
                  <a:pt x="0" y="1164234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24" name="object 25"/>
          <p:cNvSpPr txBox="1">
            <a:spLocks noChangeArrowheads="1"/>
          </p:cNvSpPr>
          <p:nvPr/>
        </p:nvSpPr>
        <p:spPr bwMode="auto">
          <a:xfrm>
            <a:off x="1306487" y="5397344"/>
            <a:ext cx="17573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t-BR" altLang="pt-BR" sz="1800" b="1" dirty="0">
                <a:solidFill>
                  <a:srgbClr val="FFFFFF"/>
                </a:solidFill>
              </a:rPr>
              <a:t>Não se aplica a  Lei 13.019/14</a:t>
            </a:r>
            <a:endParaRPr lang="pt-BR" altLang="pt-BR" sz="1800" dirty="0"/>
          </a:p>
        </p:txBody>
      </p:sp>
      <p:sp>
        <p:nvSpPr>
          <p:cNvPr id="25" name="object 26"/>
          <p:cNvSpPr>
            <a:spLocks/>
          </p:cNvSpPr>
          <p:nvPr/>
        </p:nvSpPr>
        <p:spPr bwMode="auto">
          <a:xfrm>
            <a:off x="3361009" y="5229201"/>
            <a:ext cx="5541688" cy="1080120"/>
          </a:xfrm>
          <a:custGeom>
            <a:avLst/>
            <a:gdLst>
              <a:gd name="T0" fmla="*/ 0 w 5441315"/>
              <a:gd name="T1" fmla="*/ 1085703 h 1066165"/>
              <a:gd name="T2" fmla="*/ 5460906 w 5441315"/>
              <a:gd name="T3" fmla="*/ 1085703 h 1066165"/>
              <a:gd name="T4" fmla="*/ 5460906 w 5441315"/>
              <a:gd name="T5" fmla="*/ 0 h 1066165"/>
              <a:gd name="T6" fmla="*/ 0 w 5441315"/>
              <a:gd name="T7" fmla="*/ 0 h 1066165"/>
              <a:gd name="T8" fmla="*/ 0 w 5441315"/>
              <a:gd name="T9" fmla="*/ 1085703 h 10661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41315" h="1066165">
                <a:moveTo>
                  <a:pt x="0" y="1065847"/>
                </a:moveTo>
                <a:lnTo>
                  <a:pt x="5441187" y="1065847"/>
                </a:lnTo>
                <a:lnTo>
                  <a:pt x="5441187" y="0"/>
                </a:lnTo>
                <a:lnTo>
                  <a:pt x="0" y="0"/>
                </a:lnTo>
                <a:lnTo>
                  <a:pt x="0" y="1065847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sz="1400" dirty="0"/>
          </a:p>
        </p:txBody>
      </p:sp>
      <p:sp>
        <p:nvSpPr>
          <p:cNvPr id="26" name="object 27"/>
          <p:cNvSpPr txBox="1">
            <a:spLocks noChangeArrowheads="1"/>
          </p:cNvSpPr>
          <p:nvPr/>
        </p:nvSpPr>
        <p:spPr bwMode="auto">
          <a:xfrm>
            <a:off x="3433476" y="5229200"/>
            <a:ext cx="5359400" cy="99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pt-BR" altLang="pt-BR" sz="1400" dirty="0"/>
              <a:t>i) SUS; ii) aos contratos de gestão celebrados com OSs, aos termos  de parceria celebrados com OSCIPs; iii) Lei Cultura Viva; iv) PAED,  PNAE, PDDE; v) parcerias da Administração com o Sistema “S” e às  contribuições associativas.</a:t>
            </a:r>
          </a:p>
        </p:txBody>
      </p:sp>
      <p:sp>
        <p:nvSpPr>
          <p:cNvPr id="27" name="object 28"/>
          <p:cNvSpPr>
            <a:spLocks/>
          </p:cNvSpPr>
          <p:nvPr/>
        </p:nvSpPr>
        <p:spPr bwMode="auto">
          <a:xfrm>
            <a:off x="739775" y="1397149"/>
            <a:ext cx="441325" cy="447675"/>
          </a:xfrm>
          <a:custGeom>
            <a:avLst/>
            <a:gdLst>
              <a:gd name="T0" fmla="*/ 220649 w 441325"/>
              <a:gd name="T1" fmla="*/ 0 h 447040"/>
              <a:gd name="T2" fmla="*/ 220649 w 441325"/>
              <a:gd name="T3" fmla="*/ 116787 h 447040"/>
              <a:gd name="T4" fmla="*/ 0 w 441325"/>
              <a:gd name="T5" fmla="*/ 116787 h 447040"/>
              <a:gd name="T6" fmla="*/ 0 w 441325"/>
              <a:gd name="T7" fmla="*/ 350097 h 447040"/>
              <a:gd name="T8" fmla="*/ 220649 w 441325"/>
              <a:gd name="T9" fmla="*/ 350097 h 447040"/>
              <a:gd name="T10" fmla="*/ 220649 w 441325"/>
              <a:gd name="T11" fmla="*/ 466751 h 447040"/>
              <a:gd name="T12" fmla="*/ 441286 w 441325"/>
              <a:gd name="T13" fmla="*/ 233442 h 447040"/>
              <a:gd name="T14" fmla="*/ 220649 w 441325"/>
              <a:gd name="T15" fmla="*/ 0 h 4470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1325" h="447040">
                <a:moveTo>
                  <a:pt x="220649" y="0"/>
                </a:moveTo>
                <a:lnTo>
                  <a:pt x="220649" y="111760"/>
                </a:lnTo>
                <a:lnTo>
                  <a:pt x="0" y="111760"/>
                </a:lnTo>
                <a:lnTo>
                  <a:pt x="0" y="335025"/>
                </a:lnTo>
                <a:lnTo>
                  <a:pt x="220649" y="335025"/>
                </a:lnTo>
                <a:lnTo>
                  <a:pt x="220649" y="446659"/>
                </a:lnTo>
                <a:lnTo>
                  <a:pt x="441286" y="223393"/>
                </a:lnTo>
                <a:lnTo>
                  <a:pt x="220649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28" name="object 29"/>
          <p:cNvSpPr>
            <a:spLocks/>
          </p:cNvSpPr>
          <p:nvPr/>
        </p:nvSpPr>
        <p:spPr bwMode="auto">
          <a:xfrm>
            <a:off x="746125" y="2132856"/>
            <a:ext cx="441325" cy="446088"/>
          </a:xfrm>
          <a:custGeom>
            <a:avLst/>
            <a:gdLst>
              <a:gd name="T0" fmla="*/ 220649 w 441325"/>
              <a:gd name="T1" fmla="*/ 0 h 447039"/>
              <a:gd name="T2" fmla="*/ 220649 w 441325"/>
              <a:gd name="T3" fmla="*/ 104502 h 447039"/>
              <a:gd name="T4" fmla="*/ 0 w 441325"/>
              <a:gd name="T5" fmla="*/ 104502 h 447039"/>
              <a:gd name="T6" fmla="*/ 0 w 441325"/>
              <a:gd name="T7" fmla="*/ 313621 h 447039"/>
              <a:gd name="T8" fmla="*/ 220649 w 441325"/>
              <a:gd name="T9" fmla="*/ 313621 h 447039"/>
              <a:gd name="T10" fmla="*/ 220649 w 441325"/>
              <a:gd name="T11" fmla="*/ 418127 h 447039"/>
              <a:gd name="T12" fmla="*/ 441299 w 441325"/>
              <a:gd name="T13" fmla="*/ 209125 h 447039"/>
              <a:gd name="T14" fmla="*/ 220649 w 441325"/>
              <a:gd name="T15" fmla="*/ 0 h 4470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1325" h="447039">
                <a:moveTo>
                  <a:pt x="220649" y="0"/>
                </a:moveTo>
                <a:lnTo>
                  <a:pt x="220649" y="111633"/>
                </a:lnTo>
                <a:lnTo>
                  <a:pt x="0" y="111633"/>
                </a:lnTo>
                <a:lnTo>
                  <a:pt x="0" y="335025"/>
                </a:lnTo>
                <a:lnTo>
                  <a:pt x="220649" y="335025"/>
                </a:lnTo>
                <a:lnTo>
                  <a:pt x="220649" y="446659"/>
                </a:lnTo>
                <a:lnTo>
                  <a:pt x="441299" y="223393"/>
                </a:lnTo>
                <a:lnTo>
                  <a:pt x="220649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29" name="object 30"/>
          <p:cNvSpPr>
            <a:spLocks/>
          </p:cNvSpPr>
          <p:nvPr/>
        </p:nvSpPr>
        <p:spPr bwMode="auto">
          <a:xfrm>
            <a:off x="736600" y="2765301"/>
            <a:ext cx="441325" cy="447675"/>
          </a:xfrm>
          <a:custGeom>
            <a:avLst/>
            <a:gdLst>
              <a:gd name="T0" fmla="*/ 220637 w 441325"/>
              <a:gd name="T1" fmla="*/ 0 h 447039"/>
              <a:gd name="T2" fmla="*/ 220637 w 441325"/>
              <a:gd name="T3" fmla="*/ 116663 h 447039"/>
              <a:gd name="T4" fmla="*/ 0 w 441325"/>
              <a:gd name="T5" fmla="*/ 116663 h 447039"/>
              <a:gd name="T6" fmla="*/ 0 w 441325"/>
              <a:gd name="T7" fmla="*/ 350120 h 447039"/>
              <a:gd name="T8" fmla="*/ 220637 w 441325"/>
              <a:gd name="T9" fmla="*/ 350120 h 447039"/>
              <a:gd name="T10" fmla="*/ 220637 w 441325"/>
              <a:gd name="T11" fmla="*/ 466783 h 447039"/>
              <a:gd name="T12" fmla="*/ 441286 w 441325"/>
              <a:gd name="T13" fmla="*/ 233325 h 447039"/>
              <a:gd name="T14" fmla="*/ 220637 w 441325"/>
              <a:gd name="T15" fmla="*/ 0 h 4470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1325" h="447039">
                <a:moveTo>
                  <a:pt x="220637" y="0"/>
                </a:moveTo>
                <a:lnTo>
                  <a:pt x="220637" y="111633"/>
                </a:lnTo>
                <a:lnTo>
                  <a:pt x="0" y="111633"/>
                </a:lnTo>
                <a:lnTo>
                  <a:pt x="0" y="335025"/>
                </a:lnTo>
                <a:lnTo>
                  <a:pt x="220637" y="335025"/>
                </a:lnTo>
                <a:lnTo>
                  <a:pt x="220637" y="446659"/>
                </a:lnTo>
                <a:lnTo>
                  <a:pt x="441286" y="223265"/>
                </a:lnTo>
                <a:lnTo>
                  <a:pt x="220637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30" name="object 31"/>
          <p:cNvSpPr>
            <a:spLocks/>
          </p:cNvSpPr>
          <p:nvPr/>
        </p:nvSpPr>
        <p:spPr bwMode="auto">
          <a:xfrm>
            <a:off x="736600" y="3429000"/>
            <a:ext cx="441325" cy="447675"/>
          </a:xfrm>
          <a:custGeom>
            <a:avLst/>
            <a:gdLst>
              <a:gd name="T0" fmla="*/ 220637 w 441325"/>
              <a:gd name="T1" fmla="*/ 0 h 447039"/>
              <a:gd name="T2" fmla="*/ 220637 w 441325"/>
              <a:gd name="T3" fmla="*/ 116662 h 447039"/>
              <a:gd name="T4" fmla="*/ 0 w 441325"/>
              <a:gd name="T5" fmla="*/ 116662 h 447039"/>
              <a:gd name="T6" fmla="*/ 0 w 441325"/>
              <a:gd name="T7" fmla="*/ 350120 h 447039"/>
              <a:gd name="T8" fmla="*/ 220637 w 441325"/>
              <a:gd name="T9" fmla="*/ 350120 h 447039"/>
              <a:gd name="T10" fmla="*/ 220637 w 441325"/>
              <a:gd name="T11" fmla="*/ 466782 h 447039"/>
              <a:gd name="T12" fmla="*/ 441286 w 441325"/>
              <a:gd name="T13" fmla="*/ 233325 h 447039"/>
              <a:gd name="T14" fmla="*/ 220637 w 441325"/>
              <a:gd name="T15" fmla="*/ 0 h 4470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1325" h="447039">
                <a:moveTo>
                  <a:pt x="220637" y="0"/>
                </a:moveTo>
                <a:lnTo>
                  <a:pt x="220637" y="111632"/>
                </a:lnTo>
                <a:lnTo>
                  <a:pt x="0" y="111632"/>
                </a:lnTo>
                <a:lnTo>
                  <a:pt x="0" y="335025"/>
                </a:lnTo>
                <a:lnTo>
                  <a:pt x="220637" y="335025"/>
                </a:lnTo>
                <a:lnTo>
                  <a:pt x="220637" y="446658"/>
                </a:lnTo>
                <a:lnTo>
                  <a:pt x="441286" y="223265"/>
                </a:lnTo>
                <a:lnTo>
                  <a:pt x="220637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31" name="object 32"/>
          <p:cNvSpPr>
            <a:spLocks/>
          </p:cNvSpPr>
          <p:nvPr/>
        </p:nvSpPr>
        <p:spPr bwMode="auto">
          <a:xfrm>
            <a:off x="746125" y="4321397"/>
            <a:ext cx="441325" cy="447675"/>
          </a:xfrm>
          <a:custGeom>
            <a:avLst/>
            <a:gdLst>
              <a:gd name="T0" fmla="*/ 220649 w 441325"/>
              <a:gd name="T1" fmla="*/ 0 h 447039"/>
              <a:gd name="T2" fmla="*/ 220649 w 441325"/>
              <a:gd name="T3" fmla="*/ 116663 h 447039"/>
              <a:gd name="T4" fmla="*/ 0 w 441325"/>
              <a:gd name="T5" fmla="*/ 116663 h 447039"/>
              <a:gd name="T6" fmla="*/ 0 w 441325"/>
              <a:gd name="T7" fmla="*/ 350121 h 447039"/>
              <a:gd name="T8" fmla="*/ 220649 w 441325"/>
              <a:gd name="T9" fmla="*/ 350121 h 447039"/>
              <a:gd name="T10" fmla="*/ 220649 w 441325"/>
              <a:gd name="T11" fmla="*/ 466783 h 447039"/>
              <a:gd name="T12" fmla="*/ 441299 w 441325"/>
              <a:gd name="T13" fmla="*/ 233326 h 447039"/>
              <a:gd name="T14" fmla="*/ 220649 w 441325"/>
              <a:gd name="T15" fmla="*/ 0 h 4470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1325" h="447039">
                <a:moveTo>
                  <a:pt x="220649" y="0"/>
                </a:moveTo>
                <a:lnTo>
                  <a:pt x="220649" y="111633"/>
                </a:lnTo>
                <a:lnTo>
                  <a:pt x="0" y="111633"/>
                </a:lnTo>
                <a:lnTo>
                  <a:pt x="0" y="335026"/>
                </a:lnTo>
                <a:lnTo>
                  <a:pt x="220649" y="335026"/>
                </a:lnTo>
                <a:lnTo>
                  <a:pt x="220649" y="446659"/>
                </a:lnTo>
                <a:lnTo>
                  <a:pt x="441299" y="223266"/>
                </a:lnTo>
                <a:lnTo>
                  <a:pt x="220649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32" name="object 33"/>
          <p:cNvSpPr>
            <a:spLocks/>
          </p:cNvSpPr>
          <p:nvPr/>
        </p:nvSpPr>
        <p:spPr bwMode="auto">
          <a:xfrm>
            <a:off x="755341" y="5451299"/>
            <a:ext cx="441325" cy="446088"/>
          </a:xfrm>
          <a:custGeom>
            <a:avLst/>
            <a:gdLst>
              <a:gd name="T0" fmla="*/ 220649 w 441325"/>
              <a:gd name="T1" fmla="*/ 0 h 447039"/>
              <a:gd name="T2" fmla="*/ 220649 w 441325"/>
              <a:gd name="T3" fmla="*/ 104533 h 447039"/>
              <a:gd name="T4" fmla="*/ 0 w 441325"/>
              <a:gd name="T5" fmla="*/ 104533 h 447039"/>
              <a:gd name="T6" fmla="*/ 0 w 441325"/>
              <a:gd name="T7" fmla="*/ 313597 h 447039"/>
              <a:gd name="T8" fmla="*/ 220649 w 441325"/>
              <a:gd name="T9" fmla="*/ 313597 h 447039"/>
              <a:gd name="T10" fmla="*/ 220649 w 441325"/>
              <a:gd name="T11" fmla="*/ 418139 h 447039"/>
              <a:gd name="T12" fmla="*/ 441299 w 441325"/>
              <a:gd name="T13" fmla="*/ 209077 h 447039"/>
              <a:gd name="T14" fmla="*/ 220649 w 441325"/>
              <a:gd name="T15" fmla="*/ 0 h 4470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1325" h="447039">
                <a:moveTo>
                  <a:pt x="220649" y="0"/>
                </a:moveTo>
                <a:lnTo>
                  <a:pt x="220649" y="111671"/>
                </a:lnTo>
                <a:lnTo>
                  <a:pt x="0" y="111671"/>
                </a:lnTo>
                <a:lnTo>
                  <a:pt x="0" y="335000"/>
                </a:lnTo>
                <a:lnTo>
                  <a:pt x="220649" y="335000"/>
                </a:lnTo>
                <a:lnTo>
                  <a:pt x="220649" y="446671"/>
                </a:lnTo>
                <a:lnTo>
                  <a:pt x="441299" y="223342"/>
                </a:lnTo>
                <a:lnTo>
                  <a:pt x="220649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33" name="object 18"/>
          <p:cNvSpPr>
            <a:spLocks/>
          </p:cNvSpPr>
          <p:nvPr/>
        </p:nvSpPr>
        <p:spPr bwMode="auto">
          <a:xfrm>
            <a:off x="3358047" y="2119013"/>
            <a:ext cx="5538611" cy="510954"/>
          </a:xfrm>
          <a:custGeom>
            <a:avLst/>
            <a:gdLst>
              <a:gd name="T0" fmla="*/ 0 w 5434965"/>
              <a:gd name="T1" fmla="*/ 810964 h 821054"/>
              <a:gd name="T2" fmla="*/ 5454556 w 5434965"/>
              <a:gd name="T3" fmla="*/ 810964 h 821054"/>
              <a:gd name="T4" fmla="*/ 5454556 w 5434965"/>
              <a:gd name="T5" fmla="*/ 0 h 821054"/>
              <a:gd name="T6" fmla="*/ 0 w 5434965"/>
              <a:gd name="T7" fmla="*/ 0 h 821054"/>
              <a:gd name="T8" fmla="*/ 0 w 5434965"/>
              <a:gd name="T9" fmla="*/ 810964 h 8210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34965" h="821054">
                <a:moveTo>
                  <a:pt x="0" y="820699"/>
                </a:moveTo>
                <a:lnTo>
                  <a:pt x="5434837" y="820699"/>
                </a:lnTo>
                <a:lnTo>
                  <a:pt x="5434837" y="0"/>
                </a:lnTo>
                <a:lnTo>
                  <a:pt x="0" y="0"/>
                </a:lnTo>
                <a:lnTo>
                  <a:pt x="0" y="820699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sz="1400" dirty="0"/>
          </a:p>
        </p:txBody>
      </p:sp>
      <p:sp>
        <p:nvSpPr>
          <p:cNvPr id="34" name="object 19"/>
          <p:cNvSpPr txBox="1">
            <a:spLocks noChangeArrowheads="1"/>
          </p:cNvSpPr>
          <p:nvPr/>
        </p:nvSpPr>
        <p:spPr bwMode="auto">
          <a:xfrm>
            <a:off x="3428206" y="2126730"/>
            <a:ext cx="5426547" cy="49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pt-BR" altLang="pt-BR" sz="1400" dirty="0"/>
              <a:t>União de pessoas que se organizam para fins não econômicos  (artigo 53 a 61 do Código Civil).</a:t>
            </a:r>
          </a:p>
        </p:txBody>
      </p:sp>
    </p:spTree>
    <p:extLst>
      <p:ext uri="{BB962C8B-B14F-4D97-AF65-F5344CB8AC3E}">
        <p14:creationId xmlns:p14="http://schemas.microsoft.com/office/powerpoint/2010/main" val="17009200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6" grpId="0"/>
      <p:bldP spid="7" grpId="0" animBg="1"/>
      <p:bldP spid="8" grpId="0"/>
      <p:bldP spid="9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No  </a:t>
            </a:r>
            <a:r>
              <a:rPr lang="pt-BR" sz="2400" dirty="0"/>
              <a:t>caso  de  </a:t>
            </a:r>
            <a:r>
              <a:rPr lang="pt-BR" sz="2400" b="1" dirty="0"/>
              <a:t>contratação  de  serviços  técnicos  </a:t>
            </a:r>
            <a:r>
              <a:rPr lang="pt-BR" sz="2400" b="1" dirty="0" smtClean="0"/>
              <a:t>regulamentados  </a:t>
            </a:r>
            <a:r>
              <a:rPr lang="pt-BR" sz="2400" dirty="0"/>
              <a:t>por </a:t>
            </a:r>
            <a:r>
              <a:rPr lang="pt-BR" sz="2400" b="1" dirty="0" smtClean="0"/>
              <a:t>conselho  de classe</a:t>
            </a:r>
            <a:r>
              <a:rPr lang="pt-BR" sz="2400" dirty="0"/>
              <a:t>,  junto  à  nota  fiscal  deverá  ser  apresentado  o  comprovante  </a:t>
            </a:r>
            <a:r>
              <a:rPr lang="pt-BR" sz="2400" b="1" dirty="0"/>
              <a:t>de </a:t>
            </a:r>
            <a:r>
              <a:rPr lang="pt-BR" sz="2400" b="1" dirty="0" smtClean="0"/>
              <a:t>qualificação  </a:t>
            </a:r>
            <a:r>
              <a:rPr lang="pt-BR" sz="2400" b="1" dirty="0"/>
              <a:t>profissional</a:t>
            </a:r>
            <a:r>
              <a:rPr lang="pt-BR" sz="2400" dirty="0"/>
              <a:t>,  observada  a  vedação  de  contratação  de  </a:t>
            </a:r>
            <a:r>
              <a:rPr lang="pt-BR" sz="2400" b="1" dirty="0"/>
              <a:t>serviços  de </a:t>
            </a:r>
            <a:r>
              <a:rPr lang="pt-BR" sz="2400" b="1" dirty="0" smtClean="0"/>
              <a:t>consultoria</a:t>
            </a:r>
            <a:r>
              <a:rPr lang="pt-BR" sz="2400" dirty="0"/>
              <a:t>, </a:t>
            </a:r>
            <a:r>
              <a:rPr lang="pt-BR" sz="2400" b="1" dirty="0"/>
              <a:t>com </a:t>
            </a:r>
            <a:r>
              <a:rPr lang="pt-BR" sz="2400" dirty="0"/>
              <a:t>ou </a:t>
            </a:r>
            <a:r>
              <a:rPr lang="pt-BR" sz="2400" b="1" dirty="0"/>
              <a:t>sem produto determinado.</a:t>
            </a:r>
          </a:p>
        </p:txBody>
      </p:sp>
      <p:sp>
        <p:nvSpPr>
          <p:cNvPr id="5" name="Retângulo 4"/>
          <p:cNvSpPr/>
          <p:nvPr/>
        </p:nvSpPr>
        <p:spPr>
          <a:xfrm>
            <a:off x="251520" y="1275146"/>
            <a:ext cx="864096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COMPROVANTES DE QUALIFICAÇÃO PROFISSIONAL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7475320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Em </a:t>
            </a:r>
            <a:r>
              <a:rPr lang="pt-BR" sz="2400" b="1" dirty="0"/>
              <a:t>caso de obras </a:t>
            </a:r>
            <a:r>
              <a:rPr lang="pt-BR" sz="2400" dirty="0"/>
              <a:t>e reformas, apresentar </a:t>
            </a:r>
            <a:r>
              <a:rPr lang="pt-BR" sz="2400" b="1" dirty="0"/>
              <a:t>ART ou RRT </a:t>
            </a:r>
            <a:r>
              <a:rPr lang="pt-BR" sz="2400" dirty="0"/>
              <a:t>de execução e </a:t>
            </a:r>
            <a:r>
              <a:rPr lang="pt-BR" sz="2400" dirty="0" smtClean="0"/>
              <a:t>de fiscalização, o laudo técnico   </a:t>
            </a:r>
            <a:r>
              <a:rPr lang="pt-BR" sz="2400" dirty="0"/>
              <a:t>de   </a:t>
            </a:r>
            <a:r>
              <a:rPr lang="pt-BR" sz="2400" b="1" dirty="0"/>
              <a:t>cada   </a:t>
            </a:r>
            <a:r>
              <a:rPr lang="pt-BR" sz="2400" b="1" dirty="0" smtClean="0"/>
              <a:t>medição </a:t>
            </a:r>
            <a:r>
              <a:rPr lang="pt-BR" sz="2400" dirty="0" smtClean="0"/>
              <a:t>assinado   </a:t>
            </a:r>
            <a:r>
              <a:rPr lang="pt-BR" sz="2400" dirty="0"/>
              <a:t>pelo   </a:t>
            </a:r>
            <a:r>
              <a:rPr lang="pt-BR" sz="2400" b="1" dirty="0" smtClean="0"/>
              <a:t>engenheiro responsável</a:t>
            </a:r>
            <a:r>
              <a:rPr lang="pt-BR" sz="2400" dirty="0"/>
              <a:t>,  bem  como  </a:t>
            </a:r>
            <a:r>
              <a:rPr lang="pt-BR" sz="2400" b="1" dirty="0"/>
              <a:t>registros  fotográficos  </a:t>
            </a:r>
            <a:r>
              <a:rPr lang="pt-BR" sz="2400" dirty="0"/>
              <a:t>em  que  fique  evidente  o  </a:t>
            </a:r>
            <a:r>
              <a:rPr lang="pt-BR" sz="2400" b="1" dirty="0"/>
              <a:t>antes  </a:t>
            </a:r>
            <a:r>
              <a:rPr lang="pt-BR" sz="2400" b="1" dirty="0" smtClean="0"/>
              <a:t>e o depois </a:t>
            </a:r>
            <a:r>
              <a:rPr lang="pt-BR" sz="2400" dirty="0"/>
              <a:t>de cada etapa da obra, desde o início até sua conclusão.</a:t>
            </a:r>
          </a:p>
        </p:txBody>
      </p:sp>
      <p:sp>
        <p:nvSpPr>
          <p:cNvPr id="5" name="Retângulo 4"/>
          <p:cNvSpPr/>
          <p:nvPr/>
        </p:nvSpPr>
        <p:spPr>
          <a:xfrm>
            <a:off x="251520" y="1268760"/>
            <a:ext cx="8640960" cy="460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pt-BR" sz="1750" b="1" dirty="0" smtClean="0"/>
              <a:t>ANOTAÇÃO DE RESPONSABILIDADE TÉCNICA OU REGISTRO DE RESPONSABILIDADE TÉCNICA</a:t>
            </a:r>
            <a:endParaRPr lang="pt-BR" sz="1750" b="1" dirty="0"/>
          </a:p>
        </p:txBody>
      </p:sp>
    </p:spTree>
    <p:extLst>
      <p:ext uri="{BB962C8B-B14F-4D97-AF65-F5344CB8AC3E}">
        <p14:creationId xmlns:p14="http://schemas.microsoft.com/office/powerpoint/2010/main" val="36645189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Caso a </a:t>
            </a:r>
            <a:r>
              <a:rPr lang="pt-BR" sz="2400" b="1" dirty="0" smtClean="0"/>
              <a:t>organização da sociedade civil </a:t>
            </a:r>
            <a:r>
              <a:rPr lang="pt-BR" sz="2400" dirty="0" smtClean="0"/>
              <a:t>adquira </a:t>
            </a:r>
            <a:r>
              <a:rPr lang="pt-BR" sz="2400" b="1" dirty="0" smtClean="0"/>
              <a:t>equipamentos e materiais </a:t>
            </a:r>
            <a:r>
              <a:rPr lang="pt-BR" sz="2400" b="1" dirty="0"/>
              <a:t>permanentes</a:t>
            </a:r>
            <a:r>
              <a:rPr lang="pt-BR" sz="2400" dirty="0"/>
              <a:t> com </a:t>
            </a:r>
            <a:r>
              <a:rPr lang="pt-BR" sz="2400" dirty="0" smtClean="0"/>
              <a:t>recursos provenientes </a:t>
            </a:r>
            <a:r>
              <a:rPr lang="pt-BR" sz="2400" dirty="0"/>
              <a:t>da celebração da parceria, o </a:t>
            </a:r>
            <a:r>
              <a:rPr lang="pt-BR" sz="2400" b="1" dirty="0"/>
              <a:t>bem </a:t>
            </a:r>
            <a:r>
              <a:rPr lang="pt-BR" sz="2400" b="1" dirty="0" smtClean="0"/>
              <a:t>será </a:t>
            </a:r>
            <a:r>
              <a:rPr lang="pt-BR" sz="2400" b="1" dirty="0"/>
              <a:t>gravado com cláusula </a:t>
            </a:r>
            <a:r>
              <a:rPr lang="pt-BR" sz="2400" b="1" dirty="0" smtClean="0"/>
              <a:t>de inalienabilidade</a:t>
            </a:r>
            <a:r>
              <a:rPr lang="pt-BR" sz="2400" dirty="0"/>
              <a:t>, e ela deverá formalizar </a:t>
            </a:r>
            <a:r>
              <a:rPr lang="pt-BR" sz="2400" b="1" dirty="0"/>
              <a:t>promessa </a:t>
            </a:r>
            <a:r>
              <a:rPr lang="pt-BR" sz="2400" b="1" dirty="0" smtClean="0"/>
              <a:t>de transferência da propriedade </a:t>
            </a:r>
            <a:r>
              <a:rPr lang="pt-BR" sz="2400" b="1" dirty="0"/>
              <a:t>à administração pública</a:t>
            </a:r>
            <a:r>
              <a:rPr lang="pt-BR" sz="2400" dirty="0"/>
              <a:t>, na hipótese de sua </a:t>
            </a:r>
            <a:r>
              <a:rPr lang="pt-BR" sz="2400" dirty="0" smtClean="0"/>
              <a:t>extinção.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Os </a:t>
            </a:r>
            <a:r>
              <a:rPr lang="pt-BR" sz="2400" b="1" dirty="0"/>
              <a:t>bens móveis e </a:t>
            </a:r>
            <a:r>
              <a:rPr lang="pt-BR" sz="2400" b="1" dirty="0" smtClean="0"/>
              <a:t>imóveis </a:t>
            </a:r>
            <a:r>
              <a:rPr lang="pt-BR" sz="2400" dirty="0" smtClean="0"/>
              <a:t>deverão </a:t>
            </a:r>
            <a:r>
              <a:rPr lang="pt-BR" sz="2400" dirty="0"/>
              <a:t>ser mantidos em </a:t>
            </a:r>
            <a:r>
              <a:rPr lang="pt-BR" sz="2400" b="1" dirty="0"/>
              <a:t>perfeito estado </a:t>
            </a:r>
            <a:r>
              <a:rPr lang="pt-BR" sz="2400" b="1" dirty="0" smtClean="0"/>
              <a:t>de conservação e funcionamento</a:t>
            </a:r>
            <a:r>
              <a:rPr lang="pt-BR" sz="2400" dirty="0"/>
              <a:t>, correndo às </a:t>
            </a:r>
            <a:r>
              <a:rPr lang="pt-BR" sz="2400" b="1" dirty="0" smtClean="0"/>
              <a:t>custas do </a:t>
            </a:r>
            <a:r>
              <a:rPr lang="pt-BR" sz="2400" b="1" dirty="0"/>
              <a:t>beneficiado </a:t>
            </a:r>
            <a:r>
              <a:rPr lang="pt-BR" sz="2400" dirty="0"/>
              <a:t>toda </a:t>
            </a:r>
            <a:r>
              <a:rPr lang="pt-BR" sz="2400" dirty="0" smtClean="0"/>
              <a:t>e qualquer despesa </a:t>
            </a:r>
            <a:r>
              <a:rPr lang="pt-BR" sz="2400" dirty="0"/>
              <a:t>neste sentido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5" name="Retângulo 4"/>
          <p:cNvSpPr/>
          <p:nvPr/>
        </p:nvSpPr>
        <p:spPr>
          <a:xfrm>
            <a:off x="251520" y="1275146"/>
            <a:ext cx="8640960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BENS PERMANENTES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53059446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Ao  </a:t>
            </a:r>
            <a:r>
              <a:rPr lang="pt-BR" sz="2400" dirty="0"/>
              <a:t>longo  de  toda  a  </a:t>
            </a:r>
            <a:r>
              <a:rPr lang="pt-BR" sz="2400" dirty="0" smtClean="0"/>
              <a:t>execução da  </a:t>
            </a:r>
            <a:r>
              <a:rPr lang="pt-BR" sz="2400" dirty="0"/>
              <a:t>parceria,  a </a:t>
            </a:r>
            <a:r>
              <a:rPr lang="pt-BR" sz="2400" b="1" dirty="0" smtClean="0"/>
              <a:t>administração pública acompanhará o andamento dos projetos e das  </a:t>
            </a:r>
            <a:r>
              <a:rPr lang="pt-BR" sz="2400" b="1" dirty="0"/>
              <a:t>atividades</a:t>
            </a:r>
            <a:r>
              <a:rPr lang="pt-BR" sz="2400" dirty="0" smtClean="0"/>
              <a:t>, com especial atenção para os resultados alcançados pela organização parceira</a:t>
            </a:r>
            <a:r>
              <a:rPr lang="pt-BR" sz="2400" dirty="0"/>
              <a:t>. </a:t>
            </a:r>
            <a:endParaRPr lang="pt-BR" sz="2400" dirty="0" smtClean="0"/>
          </a:p>
          <a:p>
            <a:pPr algn="just"/>
            <a:endParaRPr lang="pt-BR" sz="2400" dirty="0"/>
          </a:p>
          <a:p>
            <a:pPr algn="just"/>
            <a:r>
              <a:rPr lang="pt-BR" sz="2400" dirty="0" smtClean="0"/>
              <a:t>As ações de </a:t>
            </a:r>
            <a:r>
              <a:rPr lang="pt-BR" sz="2400" b="1" dirty="0" smtClean="0"/>
              <a:t>monitoramento  </a:t>
            </a:r>
            <a:r>
              <a:rPr lang="pt-BR" sz="2400" b="1" dirty="0"/>
              <a:t>e  avaliação  terão  </a:t>
            </a:r>
            <a:r>
              <a:rPr lang="pt-BR" sz="2400" b="1" dirty="0" smtClean="0"/>
              <a:t>caráter  </a:t>
            </a:r>
            <a:r>
              <a:rPr lang="pt-BR" sz="2400" b="1" dirty="0"/>
              <a:t>preventivo  </a:t>
            </a:r>
            <a:r>
              <a:rPr lang="pt-BR" sz="2400" b="1" dirty="0" smtClean="0"/>
              <a:t>e saneador</a:t>
            </a:r>
            <a:r>
              <a:rPr lang="pt-BR" sz="2400" dirty="0" smtClean="0"/>
              <a:t>, objetivando a </a:t>
            </a:r>
            <a:r>
              <a:rPr lang="pt-BR" sz="2400" b="1" dirty="0" smtClean="0"/>
              <a:t>gestão adequada e regular das </a:t>
            </a:r>
            <a:r>
              <a:rPr lang="pt-BR" sz="2400" b="1" dirty="0"/>
              <a:t>parcerias</a:t>
            </a:r>
            <a:r>
              <a:rPr lang="pt-BR" sz="2400" dirty="0"/>
              <a:t>.</a:t>
            </a:r>
          </a:p>
        </p:txBody>
      </p:sp>
      <p:sp>
        <p:nvSpPr>
          <p:cNvPr id="5" name="Retângulo 4"/>
          <p:cNvSpPr/>
          <p:nvPr/>
        </p:nvSpPr>
        <p:spPr>
          <a:xfrm>
            <a:off x="256220" y="1275146"/>
            <a:ext cx="8636260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MONITORAMENTO E </a:t>
            </a:r>
            <a:r>
              <a:rPr lang="pt-BR" sz="2400" b="1" dirty="0" smtClean="0"/>
              <a:t>AVALIAÇÃO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471453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A  </a:t>
            </a:r>
            <a:r>
              <a:rPr lang="pt-BR" sz="2400" b="1" dirty="0"/>
              <a:t>Lei  Federal  nº  </a:t>
            </a:r>
            <a:r>
              <a:rPr lang="pt-BR" sz="2400" b="1" dirty="0" smtClean="0"/>
              <a:t>13.019/2014,</a:t>
            </a:r>
            <a:r>
              <a:rPr lang="pt-BR" sz="2400" dirty="0" smtClean="0"/>
              <a:t>  </a:t>
            </a:r>
            <a:r>
              <a:rPr lang="pt-BR" sz="2400" dirty="0"/>
              <a:t>a  </a:t>
            </a:r>
            <a:r>
              <a:rPr lang="pt-BR" sz="2400" dirty="0" smtClean="0"/>
              <a:t>partir  </a:t>
            </a:r>
            <a:r>
              <a:rPr lang="pt-BR" sz="2400" dirty="0"/>
              <a:t>do  art.  63</a:t>
            </a:r>
            <a:r>
              <a:rPr lang="pt-BR" sz="2400" dirty="0" smtClean="0"/>
              <a:t>, traz  </a:t>
            </a:r>
            <a:r>
              <a:rPr lang="pt-BR" sz="2400" dirty="0"/>
              <a:t>um  novo  olhar </a:t>
            </a:r>
            <a:r>
              <a:rPr lang="pt-BR" sz="2400" dirty="0" smtClean="0"/>
              <a:t>sobre  </a:t>
            </a:r>
            <a:r>
              <a:rPr lang="pt-BR" sz="2400" dirty="0"/>
              <a:t>a  </a:t>
            </a:r>
            <a:r>
              <a:rPr lang="pt-BR" sz="2400" b="1" dirty="0"/>
              <a:t>prestação  de  contas</a:t>
            </a:r>
            <a:r>
              <a:rPr lang="pt-BR" sz="2400" dirty="0"/>
              <a:t>,  compartilhando  a  </a:t>
            </a:r>
            <a:r>
              <a:rPr lang="pt-BR" sz="2400" dirty="0" smtClean="0"/>
              <a:t>responsabilidade  </a:t>
            </a:r>
            <a:r>
              <a:rPr lang="pt-BR" sz="2400" dirty="0"/>
              <a:t>desta  etapa  </a:t>
            </a:r>
            <a:r>
              <a:rPr lang="pt-BR" sz="2400" dirty="0" smtClean="0"/>
              <a:t>entre as  </a:t>
            </a:r>
            <a:r>
              <a:rPr lang="pt-BR" sz="2400" b="1" dirty="0"/>
              <a:t>organizações  da  sociedade  </a:t>
            </a:r>
            <a:r>
              <a:rPr lang="pt-BR" sz="2400" b="1" dirty="0" smtClean="0"/>
              <a:t>civil </a:t>
            </a:r>
            <a:r>
              <a:rPr lang="pt-BR" sz="2400" dirty="0" smtClean="0"/>
              <a:t>e  </a:t>
            </a:r>
            <a:r>
              <a:rPr lang="pt-BR" sz="2400" dirty="0"/>
              <a:t>a  </a:t>
            </a:r>
            <a:r>
              <a:rPr lang="pt-BR" sz="2400" b="1" dirty="0"/>
              <a:t>administração  pública.</a:t>
            </a:r>
          </a:p>
        </p:txBody>
      </p:sp>
      <p:sp>
        <p:nvSpPr>
          <p:cNvPr id="5" name="Retângulo 4"/>
          <p:cNvSpPr/>
          <p:nvPr/>
        </p:nvSpPr>
        <p:spPr>
          <a:xfrm>
            <a:off x="251520" y="1275146"/>
            <a:ext cx="864096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PRESTAÇÃO DE CONTAS</a:t>
            </a:r>
          </a:p>
        </p:txBody>
      </p:sp>
    </p:spTree>
    <p:extLst>
      <p:ext uri="{BB962C8B-B14F-4D97-AF65-F5344CB8AC3E}">
        <p14:creationId xmlns:p14="http://schemas.microsoft.com/office/powerpoint/2010/main" val="2233933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Documentos </a:t>
            </a:r>
            <a:r>
              <a:rPr lang="pt-BR" sz="2400" b="1" dirty="0"/>
              <a:t>a serem entregues pela organização da </a:t>
            </a:r>
            <a:r>
              <a:rPr lang="pt-BR" sz="2400" b="1" dirty="0" smtClean="0"/>
              <a:t>sociedade civil </a:t>
            </a:r>
            <a:r>
              <a:rPr lang="pt-BR" sz="2400" b="1" dirty="0"/>
              <a:t>para compor a prestação de </a:t>
            </a:r>
            <a:r>
              <a:rPr lang="pt-BR" sz="2400" b="1" dirty="0" smtClean="0"/>
              <a:t>contas </a:t>
            </a:r>
          </a:p>
          <a:p>
            <a:pPr algn="just"/>
            <a:endParaRPr lang="pt-BR" sz="2400" b="1" i="1" dirty="0"/>
          </a:p>
          <a:p>
            <a:pPr algn="just"/>
            <a:r>
              <a:rPr lang="pt-BR" sz="2400" dirty="0" smtClean="0"/>
              <a:t>Em </a:t>
            </a:r>
            <a:r>
              <a:rPr lang="pt-BR" sz="2400" dirty="0"/>
              <a:t>relação aos prazos, pela nova lei a OSC </a:t>
            </a:r>
            <a:r>
              <a:rPr lang="pt-BR" sz="2400" b="1" dirty="0"/>
              <a:t>terá até 90 dias </a:t>
            </a:r>
            <a:r>
              <a:rPr lang="pt-BR" sz="2400" dirty="0"/>
              <a:t>para apresentar a </a:t>
            </a:r>
            <a:r>
              <a:rPr lang="pt-BR" sz="2400" b="1" dirty="0"/>
              <a:t>prestação de contas final</a:t>
            </a:r>
            <a:r>
              <a:rPr lang="pt-BR" sz="2400" dirty="0"/>
              <a:t>, sendo que são </a:t>
            </a:r>
            <a:r>
              <a:rPr lang="pt-BR" sz="2400" b="1" dirty="0"/>
              <a:t>30 dias para apresentar o Relatório Parcial ou Final </a:t>
            </a:r>
            <a:r>
              <a:rPr lang="pt-BR" sz="2400" dirty="0"/>
              <a:t>de Execução do Objeto e, na hipótese de </a:t>
            </a:r>
            <a:r>
              <a:rPr lang="pt-BR" sz="2400" b="1" dirty="0"/>
              <a:t>descumprimento de metas</a:t>
            </a:r>
            <a:r>
              <a:rPr lang="pt-BR" sz="2400" dirty="0"/>
              <a:t>, </a:t>
            </a:r>
            <a:r>
              <a:rPr lang="pt-BR" sz="2400" b="1" dirty="0"/>
              <a:t>60 dias para apresentar o Relatório Execução Financeira</a:t>
            </a:r>
            <a:r>
              <a:rPr lang="pt-BR" sz="2400" dirty="0"/>
              <a:t> no caso de prestação de contas final (ou 30 dias para prestação de contas anual). </a:t>
            </a:r>
          </a:p>
        </p:txBody>
      </p:sp>
      <p:sp>
        <p:nvSpPr>
          <p:cNvPr id="6" name="Retângulo 5"/>
          <p:cNvSpPr/>
          <p:nvPr/>
        </p:nvSpPr>
        <p:spPr>
          <a:xfrm>
            <a:off x="251520" y="1275146"/>
            <a:ext cx="864096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PRESTAÇÃO DE CONTAS</a:t>
            </a:r>
          </a:p>
        </p:txBody>
      </p:sp>
    </p:spTree>
    <p:extLst>
      <p:ext uri="{BB962C8B-B14F-4D97-AF65-F5344CB8AC3E}">
        <p14:creationId xmlns:p14="http://schemas.microsoft.com/office/powerpoint/2010/main" val="2142387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Documentos </a:t>
            </a:r>
            <a:r>
              <a:rPr lang="pt-BR" sz="2400" b="1" dirty="0"/>
              <a:t>a serem entregues pela organização da </a:t>
            </a:r>
            <a:r>
              <a:rPr lang="pt-BR" sz="2400" b="1" dirty="0" smtClean="0"/>
              <a:t>sociedade civil </a:t>
            </a:r>
            <a:r>
              <a:rPr lang="pt-BR" sz="2400" b="1" dirty="0"/>
              <a:t>para compor a prestação de </a:t>
            </a:r>
            <a:r>
              <a:rPr lang="pt-BR" sz="2400" b="1" dirty="0" smtClean="0"/>
              <a:t>contas </a:t>
            </a:r>
          </a:p>
          <a:p>
            <a:pPr algn="just"/>
            <a:endParaRPr lang="pt-BR" sz="2400" b="1" i="1" dirty="0"/>
          </a:p>
          <a:p>
            <a:pPr marL="342900" indent="-342900" algn="just">
              <a:buFontTx/>
              <a:buChar char="-"/>
            </a:pPr>
            <a:r>
              <a:rPr lang="pt-BR" sz="2400" dirty="0" smtClean="0"/>
              <a:t>O </a:t>
            </a:r>
            <a:r>
              <a:rPr lang="pt-BR" sz="2400" dirty="0"/>
              <a:t>poder público deverá fazer a análise em </a:t>
            </a:r>
            <a:r>
              <a:rPr lang="pt-BR" sz="2400" b="1" dirty="0"/>
              <a:t>até 150 dias</a:t>
            </a:r>
            <a:r>
              <a:rPr lang="pt-BR" sz="2400" dirty="0"/>
              <a:t>, </a:t>
            </a:r>
            <a:r>
              <a:rPr lang="pt-BR" sz="2400" b="1" dirty="0"/>
              <a:t>prorrogáveis</a:t>
            </a:r>
            <a:r>
              <a:rPr lang="pt-BR" sz="2400" dirty="0"/>
              <a:t> por outros 150 dias. </a:t>
            </a:r>
            <a:endParaRPr lang="pt-BR" sz="2400" dirty="0" smtClean="0"/>
          </a:p>
          <a:p>
            <a:pPr marL="342900" indent="-342900" algn="just">
              <a:buFontTx/>
              <a:buChar char="-"/>
            </a:pPr>
            <a:endParaRPr lang="pt-BR" sz="2400" dirty="0"/>
          </a:p>
          <a:p>
            <a:pPr marL="342900" indent="-342900" algn="just">
              <a:buFontTx/>
              <a:buChar char="-"/>
            </a:pPr>
            <a:r>
              <a:rPr lang="pt-BR" sz="2400" dirty="0" smtClean="0"/>
              <a:t>A </a:t>
            </a:r>
            <a:r>
              <a:rPr lang="pt-BR" sz="2400" dirty="0"/>
              <a:t>decisão poderá ser de</a:t>
            </a:r>
            <a:r>
              <a:rPr lang="pt-BR" sz="2400" dirty="0" smtClean="0"/>
              <a:t>:</a:t>
            </a:r>
          </a:p>
          <a:p>
            <a:pPr algn="just"/>
            <a:r>
              <a:rPr lang="pt-BR" sz="2400" dirty="0"/>
              <a:t>	</a:t>
            </a:r>
            <a:r>
              <a:rPr lang="pt-BR" sz="2400" b="1" dirty="0" smtClean="0"/>
              <a:t>(i)   aprovação</a:t>
            </a:r>
            <a:r>
              <a:rPr lang="pt-BR" sz="2400" dirty="0" smtClean="0"/>
              <a:t>;</a:t>
            </a:r>
          </a:p>
          <a:p>
            <a:pPr algn="just"/>
            <a:r>
              <a:rPr lang="pt-BR" sz="2400" dirty="0"/>
              <a:t>	</a:t>
            </a:r>
            <a:r>
              <a:rPr lang="pt-BR" sz="2400" b="1" dirty="0" smtClean="0"/>
              <a:t>(</a:t>
            </a:r>
            <a:r>
              <a:rPr lang="pt-BR" sz="2400" b="1" dirty="0"/>
              <a:t>ii) </a:t>
            </a:r>
            <a:r>
              <a:rPr lang="pt-BR" sz="2400" b="1" dirty="0" smtClean="0"/>
              <a:t> aprovação</a:t>
            </a:r>
            <a:r>
              <a:rPr lang="pt-BR" sz="2400" b="1" dirty="0"/>
              <a:t>, com ressalvas</a:t>
            </a:r>
            <a:r>
              <a:rPr lang="pt-BR" sz="2400" dirty="0"/>
              <a:t>; </a:t>
            </a:r>
            <a:r>
              <a:rPr lang="pt-BR" sz="2400" dirty="0" smtClean="0"/>
              <a:t>ou</a:t>
            </a:r>
          </a:p>
          <a:p>
            <a:pPr algn="just"/>
            <a:r>
              <a:rPr lang="pt-BR" sz="2400" dirty="0"/>
              <a:t>	</a:t>
            </a:r>
            <a:r>
              <a:rPr lang="pt-BR" sz="2400" b="1" dirty="0" smtClean="0"/>
              <a:t>(</a:t>
            </a:r>
            <a:r>
              <a:rPr lang="pt-BR" sz="2400" b="1" dirty="0"/>
              <a:t>iii) rejeição das contas </a:t>
            </a:r>
            <a:r>
              <a:rPr lang="pt-BR" sz="2400" dirty="0"/>
              <a:t>e </a:t>
            </a:r>
            <a:r>
              <a:rPr lang="pt-BR" sz="2400" b="1" dirty="0"/>
              <a:t>instauração de tomada de contas </a:t>
            </a:r>
            <a:r>
              <a:rPr lang="pt-BR" sz="2400" b="1" dirty="0" smtClean="0"/>
              <a:t>	       especial.</a:t>
            </a:r>
          </a:p>
        </p:txBody>
      </p:sp>
      <p:sp>
        <p:nvSpPr>
          <p:cNvPr id="6" name="Retângulo 5"/>
          <p:cNvSpPr/>
          <p:nvPr/>
        </p:nvSpPr>
        <p:spPr>
          <a:xfrm>
            <a:off x="251520" y="1275146"/>
            <a:ext cx="864096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PRESTAÇÃO DE CONTAS</a:t>
            </a:r>
          </a:p>
        </p:txBody>
      </p:sp>
    </p:spTree>
    <p:extLst>
      <p:ext uri="{BB962C8B-B14F-4D97-AF65-F5344CB8AC3E}">
        <p14:creationId xmlns:p14="http://schemas.microsoft.com/office/powerpoint/2010/main" val="35396970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/>
          <p:cNvSpPr>
            <a:spLocks/>
          </p:cNvSpPr>
          <p:nvPr/>
        </p:nvSpPr>
        <p:spPr bwMode="auto">
          <a:xfrm>
            <a:off x="251519" y="1988592"/>
            <a:ext cx="2727833" cy="879475"/>
          </a:xfrm>
          <a:custGeom>
            <a:avLst/>
            <a:gdLst>
              <a:gd name="T0" fmla="*/ 0 w 2322195"/>
              <a:gd name="T1" fmla="*/ 879424 h 879475"/>
              <a:gd name="T2" fmla="*/ 2326125 w 2322195"/>
              <a:gd name="T3" fmla="*/ 879424 h 879475"/>
              <a:gd name="T4" fmla="*/ 2326125 w 2322195"/>
              <a:gd name="T5" fmla="*/ 0 h 879475"/>
              <a:gd name="T6" fmla="*/ 0 w 2322195"/>
              <a:gd name="T7" fmla="*/ 0 h 879475"/>
              <a:gd name="T8" fmla="*/ 0 w 2322195"/>
              <a:gd name="T9" fmla="*/ 879424 h 8794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2195" h="879475">
                <a:moveTo>
                  <a:pt x="0" y="879424"/>
                </a:moveTo>
                <a:lnTo>
                  <a:pt x="2321687" y="879424"/>
                </a:lnTo>
                <a:lnTo>
                  <a:pt x="2321687" y="0"/>
                </a:lnTo>
                <a:lnTo>
                  <a:pt x="0" y="0"/>
                </a:lnTo>
                <a:lnTo>
                  <a:pt x="0" y="879424"/>
                </a:lnTo>
                <a:close/>
              </a:path>
            </a:pathLst>
          </a:custGeom>
          <a:solidFill>
            <a:srgbClr val="9BBA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3" name="object 7"/>
          <p:cNvSpPr>
            <a:spLocks/>
          </p:cNvSpPr>
          <p:nvPr/>
        </p:nvSpPr>
        <p:spPr bwMode="auto">
          <a:xfrm>
            <a:off x="251519" y="1988592"/>
            <a:ext cx="2727833" cy="879475"/>
          </a:xfrm>
          <a:custGeom>
            <a:avLst/>
            <a:gdLst>
              <a:gd name="T0" fmla="*/ 0 w 2322195"/>
              <a:gd name="T1" fmla="*/ 879424 h 879475"/>
              <a:gd name="T2" fmla="*/ 2326125 w 2322195"/>
              <a:gd name="T3" fmla="*/ 879424 h 879475"/>
              <a:gd name="T4" fmla="*/ 2326125 w 2322195"/>
              <a:gd name="T5" fmla="*/ 0 h 879475"/>
              <a:gd name="T6" fmla="*/ 0 w 2322195"/>
              <a:gd name="T7" fmla="*/ 0 h 879475"/>
              <a:gd name="T8" fmla="*/ 0 w 2322195"/>
              <a:gd name="T9" fmla="*/ 879424 h 8794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2195" h="879475">
                <a:moveTo>
                  <a:pt x="0" y="879424"/>
                </a:moveTo>
                <a:lnTo>
                  <a:pt x="2321687" y="879424"/>
                </a:lnTo>
                <a:lnTo>
                  <a:pt x="2321687" y="0"/>
                </a:lnTo>
                <a:lnTo>
                  <a:pt x="0" y="0"/>
                </a:lnTo>
                <a:lnTo>
                  <a:pt x="0" y="879424"/>
                </a:lnTo>
                <a:close/>
              </a:path>
            </a:pathLst>
          </a:custGeom>
          <a:noFill/>
          <a:ln w="25400">
            <a:solidFill>
              <a:srgbClr val="9BBA5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4" name="object 8"/>
          <p:cNvSpPr txBox="1"/>
          <p:nvPr/>
        </p:nvSpPr>
        <p:spPr>
          <a:xfrm>
            <a:off x="251519" y="2136477"/>
            <a:ext cx="2727831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2700" algn="ctr">
              <a:defRPr/>
            </a:pP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Regulares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5" name="object 9"/>
          <p:cNvSpPr>
            <a:spLocks/>
          </p:cNvSpPr>
          <p:nvPr/>
        </p:nvSpPr>
        <p:spPr bwMode="auto">
          <a:xfrm>
            <a:off x="251519" y="2868067"/>
            <a:ext cx="2727833" cy="3297237"/>
          </a:xfrm>
          <a:custGeom>
            <a:avLst/>
            <a:gdLst>
              <a:gd name="T0" fmla="*/ 0 w 2322195"/>
              <a:gd name="T1" fmla="*/ 3300977 h 3296920"/>
              <a:gd name="T2" fmla="*/ 2326125 w 2322195"/>
              <a:gd name="T3" fmla="*/ 3300977 h 3296920"/>
              <a:gd name="T4" fmla="*/ 2326125 w 2322195"/>
              <a:gd name="T5" fmla="*/ 0 h 3296920"/>
              <a:gd name="T6" fmla="*/ 0 w 2322195"/>
              <a:gd name="T7" fmla="*/ 0 h 3296920"/>
              <a:gd name="T8" fmla="*/ 0 w 2322195"/>
              <a:gd name="T9" fmla="*/ 3300977 h 32969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2195" h="3296920">
                <a:moveTo>
                  <a:pt x="0" y="3296539"/>
                </a:moveTo>
                <a:lnTo>
                  <a:pt x="2321687" y="3296539"/>
                </a:lnTo>
                <a:lnTo>
                  <a:pt x="2321687" y="0"/>
                </a:lnTo>
                <a:lnTo>
                  <a:pt x="0" y="0"/>
                </a:lnTo>
                <a:lnTo>
                  <a:pt x="0" y="3296539"/>
                </a:lnTo>
                <a:close/>
              </a:path>
            </a:pathLst>
          </a:custGeom>
          <a:solidFill>
            <a:srgbClr val="DEE7D1">
              <a:alpha val="9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6" name="object 10"/>
          <p:cNvSpPr>
            <a:spLocks/>
          </p:cNvSpPr>
          <p:nvPr/>
        </p:nvSpPr>
        <p:spPr bwMode="auto">
          <a:xfrm>
            <a:off x="251519" y="2868067"/>
            <a:ext cx="2727833" cy="3297237"/>
          </a:xfrm>
          <a:custGeom>
            <a:avLst/>
            <a:gdLst>
              <a:gd name="T0" fmla="*/ 0 w 2322195"/>
              <a:gd name="T1" fmla="*/ 3300977 h 3296920"/>
              <a:gd name="T2" fmla="*/ 2326125 w 2322195"/>
              <a:gd name="T3" fmla="*/ 3300977 h 3296920"/>
              <a:gd name="T4" fmla="*/ 2326125 w 2322195"/>
              <a:gd name="T5" fmla="*/ 0 h 3296920"/>
              <a:gd name="T6" fmla="*/ 0 w 2322195"/>
              <a:gd name="T7" fmla="*/ 0 h 3296920"/>
              <a:gd name="T8" fmla="*/ 0 w 2322195"/>
              <a:gd name="T9" fmla="*/ 3300977 h 32969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2195" h="3296920">
                <a:moveTo>
                  <a:pt x="0" y="3296539"/>
                </a:moveTo>
                <a:lnTo>
                  <a:pt x="2321687" y="3296539"/>
                </a:lnTo>
                <a:lnTo>
                  <a:pt x="2321687" y="0"/>
                </a:lnTo>
                <a:lnTo>
                  <a:pt x="0" y="0"/>
                </a:lnTo>
                <a:lnTo>
                  <a:pt x="0" y="3296539"/>
                </a:lnTo>
                <a:close/>
              </a:path>
            </a:pathLst>
          </a:custGeom>
          <a:noFill/>
          <a:ln w="25400">
            <a:solidFill>
              <a:srgbClr val="DEE7D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7" name="object 11"/>
          <p:cNvSpPr txBox="1">
            <a:spLocks noChangeArrowheads="1"/>
          </p:cNvSpPr>
          <p:nvPr/>
        </p:nvSpPr>
        <p:spPr bwMode="auto">
          <a:xfrm>
            <a:off x="315020" y="2931567"/>
            <a:ext cx="248730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0" indent="-1143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270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270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270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2000"/>
              </a:lnSpc>
              <a:spcBef>
                <a:spcPct val="0"/>
              </a:spcBef>
            </a:pPr>
            <a:r>
              <a:rPr lang="pt-BR" altLang="pt-BR" sz="1400" dirty="0"/>
              <a:t>quando expressarem, de  forma clara e objetiva, o  cumprimento dos objetivos  e metas estabelecidos no  plano de trabalho</a:t>
            </a:r>
          </a:p>
        </p:txBody>
      </p:sp>
      <p:sp>
        <p:nvSpPr>
          <p:cNvPr id="8" name="object 12"/>
          <p:cNvSpPr>
            <a:spLocks/>
          </p:cNvSpPr>
          <p:nvPr/>
        </p:nvSpPr>
        <p:spPr bwMode="auto">
          <a:xfrm>
            <a:off x="3131840" y="1988840"/>
            <a:ext cx="2880320" cy="879475"/>
          </a:xfrm>
          <a:custGeom>
            <a:avLst/>
            <a:gdLst>
              <a:gd name="T0" fmla="*/ 0 w 2322195"/>
              <a:gd name="T1" fmla="*/ 879424 h 879475"/>
              <a:gd name="T2" fmla="*/ 2326124 w 2322195"/>
              <a:gd name="T3" fmla="*/ 879424 h 879475"/>
              <a:gd name="T4" fmla="*/ 2326124 w 2322195"/>
              <a:gd name="T5" fmla="*/ 0 h 879475"/>
              <a:gd name="T6" fmla="*/ 0 w 2322195"/>
              <a:gd name="T7" fmla="*/ 0 h 879475"/>
              <a:gd name="T8" fmla="*/ 0 w 2322195"/>
              <a:gd name="T9" fmla="*/ 879424 h 8794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2195" h="879475">
                <a:moveTo>
                  <a:pt x="0" y="879424"/>
                </a:moveTo>
                <a:lnTo>
                  <a:pt x="2321686" y="879424"/>
                </a:lnTo>
                <a:lnTo>
                  <a:pt x="2321686" y="0"/>
                </a:lnTo>
                <a:lnTo>
                  <a:pt x="0" y="0"/>
                </a:lnTo>
                <a:lnTo>
                  <a:pt x="0" y="879424"/>
                </a:lnTo>
                <a:close/>
              </a:path>
            </a:pathLst>
          </a:custGeom>
          <a:solidFill>
            <a:srgbClr val="5EAE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9" name="object 13"/>
          <p:cNvSpPr>
            <a:spLocks/>
          </p:cNvSpPr>
          <p:nvPr/>
        </p:nvSpPr>
        <p:spPr bwMode="auto">
          <a:xfrm>
            <a:off x="3131840" y="1988840"/>
            <a:ext cx="2880320" cy="879475"/>
          </a:xfrm>
          <a:custGeom>
            <a:avLst/>
            <a:gdLst>
              <a:gd name="T0" fmla="*/ 0 w 2322195"/>
              <a:gd name="T1" fmla="*/ 879424 h 879475"/>
              <a:gd name="T2" fmla="*/ 2326124 w 2322195"/>
              <a:gd name="T3" fmla="*/ 879424 h 879475"/>
              <a:gd name="T4" fmla="*/ 2326124 w 2322195"/>
              <a:gd name="T5" fmla="*/ 0 h 879475"/>
              <a:gd name="T6" fmla="*/ 0 w 2322195"/>
              <a:gd name="T7" fmla="*/ 0 h 879475"/>
              <a:gd name="T8" fmla="*/ 0 w 2322195"/>
              <a:gd name="T9" fmla="*/ 879424 h 8794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2195" h="879475">
                <a:moveTo>
                  <a:pt x="0" y="879424"/>
                </a:moveTo>
                <a:lnTo>
                  <a:pt x="2321686" y="879424"/>
                </a:lnTo>
                <a:lnTo>
                  <a:pt x="2321686" y="0"/>
                </a:lnTo>
                <a:lnTo>
                  <a:pt x="0" y="0"/>
                </a:lnTo>
                <a:lnTo>
                  <a:pt x="0" y="879424"/>
                </a:lnTo>
                <a:close/>
              </a:path>
            </a:pathLst>
          </a:custGeom>
          <a:noFill/>
          <a:ln w="25400">
            <a:solidFill>
              <a:srgbClr val="5EAE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10" name="object 14"/>
          <p:cNvSpPr txBox="1"/>
          <p:nvPr/>
        </p:nvSpPr>
        <p:spPr>
          <a:xfrm>
            <a:off x="3131838" y="2042815"/>
            <a:ext cx="2880321" cy="728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760"/>
              </a:lnSpc>
              <a:defRPr/>
            </a:pPr>
            <a:r>
              <a:rPr lang="pt-BR" sz="2800" spc="-10" dirty="0" smtClean="0">
                <a:solidFill>
                  <a:srgbClr val="FFFFFF"/>
                </a:solidFill>
                <a:latin typeface="Calibri"/>
                <a:cs typeface="Calibri"/>
              </a:rPr>
              <a:t>Regulares</a:t>
            </a:r>
            <a:r>
              <a:rPr lang="pt-BR" sz="2800" spc="-10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pt-BR" sz="2800" spc="-10" dirty="0" smtClean="0">
                <a:solidFill>
                  <a:srgbClr val="FFFFFF"/>
                </a:solidFill>
                <a:latin typeface="Calibri"/>
                <a:cs typeface="Calibri"/>
              </a:rPr>
              <a:t>com</a:t>
            </a:r>
            <a:endParaRPr lang="pt-BR" sz="2800" dirty="0" smtClean="0">
              <a:latin typeface="Calibri"/>
              <a:cs typeface="Calibri"/>
            </a:endParaRPr>
          </a:p>
          <a:p>
            <a:pPr marL="635" algn="ctr">
              <a:lnSpc>
                <a:spcPts val="2760"/>
              </a:lnSpc>
              <a:defRPr/>
            </a:pPr>
            <a:r>
              <a:rPr lang="pt-BR" sz="2800" spc="-10" dirty="0" smtClean="0">
                <a:solidFill>
                  <a:srgbClr val="FFFFFF"/>
                </a:solidFill>
                <a:latin typeface="Calibri"/>
                <a:cs typeface="Calibri"/>
              </a:rPr>
              <a:t>ressalva</a:t>
            </a:r>
            <a:endParaRPr lang="pt-BR" sz="2800" dirty="0">
              <a:latin typeface="Calibri"/>
              <a:cs typeface="Calibri"/>
            </a:endParaRPr>
          </a:p>
        </p:txBody>
      </p:sp>
      <p:sp>
        <p:nvSpPr>
          <p:cNvPr id="11" name="object 15"/>
          <p:cNvSpPr>
            <a:spLocks/>
          </p:cNvSpPr>
          <p:nvPr/>
        </p:nvSpPr>
        <p:spPr bwMode="auto">
          <a:xfrm>
            <a:off x="3131840" y="2868315"/>
            <a:ext cx="2880320" cy="3297237"/>
          </a:xfrm>
          <a:custGeom>
            <a:avLst/>
            <a:gdLst>
              <a:gd name="T0" fmla="*/ 0 w 2322195"/>
              <a:gd name="T1" fmla="*/ 3300977 h 3296920"/>
              <a:gd name="T2" fmla="*/ 2326124 w 2322195"/>
              <a:gd name="T3" fmla="*/ 3300977 h 3296920"/>
              <a:gd name="T4" fmla="*/ 2326124 w 2322195"/>
              <a:gd name="T5" fmla="*/ 0 h 3296920"/>
              <a:gd name="T6" fmla="*/ 0 w 2322195"/>
              <a:gd name="T7" fmla="*/ 0 h 3296920"/>
              <a:gd name="T8" fmla="*/ 0 w 2322195"/>
              <a:gd name="T9" fmla="*/ 3300977 h 32969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2195" h="3296920">
                <a:moveTo>
                  <a:pt x="0" y="3296539"/>
                </a:moveTo>
                <a:lnTo>
                  <a:pt x="2321686" y="3296539"/>
                </a:lnTo>
                <a:lnTo>
                  <a:pt x="2321686" y="0"/>
                </a:lnTo>
                <a:lnTo>
                  <a:pt x="0" y="0"/>
                </a:lnTo>
                <a:lnTo>
                  <a:pt x="0" y="3296539"/>
                </a:lnTo>
                <a:close/>
              </a:path>
            </a:pathLst>
          </a:custGeom>
          <a:solidFill>
            <a:srgbClr val="D2E3E1">
              <a:alpha val="9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12" name="object 16"/>
          <p:cNvSpPr>
            <a:spLocks/>
          </p:cNvSpPr>
          <p:nvPr/>
        </p:nvSpPr>
        <p:spPr bwMode="auto">
          <a:xfrm>
            <a:off x="3131840" y="2868315"/>
            <a:ext cx="2880320" cy="3297237"/>
          </a:xfrm>
          <a:custGeom>
            <a:avLst/>
            <a:gdLst>
              <a:gd name="T0" fmla="*/ 0 w 2322195"/>
              <a:gd name="T1" fmla="*/ 3300977 h 3296920"/>
              <a:gd name="T2" fmla="*/ 2326124 w 2322195"/>
              <a:gd name="T3" fmla="*/ 3300977 h 3296920"/>
              <a:gd name="T4" fmla="*/ 2326124 w 2322195"/>
              <a:gd name="T5" fmla="*/ 0 h 3296920"/>
              <a:gd name="T6" fmla="*/ 0 w 2322195"/>
              <a:gd name="T7" fmla="*/ 0 h 3296920"/>
              <a:gd name="T8" fmla="*/ 0 w 2322195"/>
              <a:gd name="T9" fmla="*/ 3300977 h 32969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2195" h="3296920">
                <a:moveTo>
                  <a:pt x="0" y="3296539"/>
                </a:moveTo>
                <a:lnTo>
                  <a:pt x="2321686" y="3296539"/>
                </a:lnTo>
                <a:lnTo>
                  <a:pt x="2321686" y="0"/>
                </a:lnTo>
                <a:lnTo>
                  <a:pt x="0" y="0"/>
                </a:lnTo>
                <a:lnTo>
                  <a:pt x="0" y="3296539"/>
                </a:lnTo>
                <a:close/>
              </a:path>
            </a:pathLst>
          </a:custGeom>
          <a:noFill/>
          <a:ln w="25400">
            <a:solidFill>
              <a:srgbClr val="D2E3E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13" name="object 17"/>
          <p:cNvSpPr txBox="1">
            <a:spLocks noChangeArrowheads="1"/>
          </p:cNvSpPr>
          <p:nvPr/>
        </p:nvSpPr>
        <p:spPr bwMode="auto">
          <a:xfrm>
            <a:off x="3217574" y="2931815"/>
            <a:ext cx="2642099" cy="79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0" indent="-1143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270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270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270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2000"/>
              </a:lnSpc>
              <a:spcBef>
                <a:spcPct val="0"/>
              </a:spcBef>
            </a:pPr>
            <a:r>
              <a:rPr lang="pt-BR" altLang="pt-BR" sz="1400" dirty="0"/>
              <a:t>quando evidenciarem </a:t>
            </a:r>
            <a:r>
              <a:rPr lang="pt-BR" altLang="pt-BR" sz="1400" dirty="0" smtClean="0"/>
              <a:t>impropriedade </a:t>
            </a:r>
            <a:r>
              <a:rPr lang="pt-BR" altLang="pt-BR" sz="1400" dirty="0"/>
              <a:t>ou qualquer  outra falta de natureza  formal que não resulte em  dano ao erário;</a:t>
            </a:r>
          </a:p>
        </p:txBody>
      </p:sp>
      <p:sp>
        <p:nvSpPr>
          <p:cNvPr id="14" name="object 18"/>
          <p:cNvSpPr>
            <a:spLocks/>
          </p:cNvSpPr>
          <p:nvPr/>
        </p:nvSpPr>
        <p:spPr bwMode="auto">
          <a:xfrm>
            <a:off x="6164649" y="1988840"/>
            <a:ext cx="2727832" cy="879475"/>
          </a:xfrm>
          <a:custGeom>
            <a:avLst/>
            <a:gdLst>
              <a:gd name="T0" fmla="*/ 0 w 2322195"/>
              <a:gd name="T1" fmla="*/ 879424 h 879475"/>
              <a:gd name="T2" fmla="*/ 2326138 w 2322195"/>
              <a:gd name="T3" fmla="*/ 879424 h 879475"/>
              <a:gd name="T4" fmla="*/ 2326138 w 2322195"/>
              <a:gd name="T5" fmla="*/ 0 h 879475"/>
              <a:gd name="T6" fmla="*/ 0 w 2322195"/>
              <a:gd name="T7" fmla="*/ 0 h 879475"/>
              <a:gd name="T8" fmla="*/ 0 w 2322195"/>
              <a:gd name="T9" fmla="*/ 879424 h 8794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2195" h="879475">
                <a:moveTo>
                  <a:pt x="0" y="879424"/>
                </a:moveTo>
                <a:lnTo>
                  <a:pt x="2321686" y="879424"/>
                </a:lnTo>
                <a:lnTo>
                  <a:pt x="2321686" y="0"/>
                </a:lnTo>
                <a:lnTo>
                  <a:pt x="0" y="0"/>
                </a:lnTo>
                <a:lnTo>
                  <a:pt x="0" y="879424"/>
                </a:lnTo>
                <a:close/>
              </a:path>
            </a:pathLst>
          </a:custGeom>
          <a:solidFill>
            <a:srgbClr val="8063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15" name="object 19"/>
          <p:cNvSpPr>
            <a:spLocks/>
          </p:cNvSpPr>
          <p:nvPr/>
        </p:nvSpPr>
        <p:spPr bwMode="auto">
          <a:xfrm>
            <a:off x="6164649" y="1988840"/>
            <a:ext cx="2727832" cy="879475"/>
          </a:xfrm>
          <a:custGeom>
            <a:avLst/>
            <a:gdLst>
              <a:gd name="T0" fmla="*/ 0 w 2322195"/>
              <a:gd name="T1" fmla="*/ 879424 h 879475"/>
              <a:gd name="T2" fmla="*/ 2326138 w 2322195"/>
              <a:gd name="T3" fmla="*/ 879424 h 879475"/>
              <a:gd name="T4" fmla="*/ 2326138 w 2322195"/>
              <a:gd name="T5" fmla="*/ 0 h 879475"/>
              <a:gd name="T6" fmla="*/ 0 w 2322195"/>
              <a:gd name="T7" fmla="*/ 0 h 879475"/>
              <a:gd name="T8" fmla="*/ 0 w 2322195"/>
              <a:gd name="T9" fmla="*/ 879424 h 8794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2195" h="879475">
                <a:moveTo>
                  <a:pt x="0" y="879424"/>
                </a:moveTo>
                <a:lnTo>
                  <a:pt x="2321686" y="879424"/>
                </a:lnTo>
                <a:lnTo>
                  <a:pt x="2321686" y="0"/>
                </a:lnTo>
                <a:lnTo>
                  <a:pt x="0" y="0"/>
                </a:lnTo>
                <a:lnTo>
                  <a:pt x="0" y="879424"/>
                </a:lnTo>
                <a:close/>
              </a:path>
            </a:pathLst>
          </a:custGeom>
          <a:noFill/>
          <a:ln w="25400">
            <a:solidFill>
              <a:srgbClr val="8063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16" name="object 20"/>
          <p:cNvSpPr txBox="1"/>
          <p:nvPr/>
        </p:nvSpPr>
        <p:spPr>
          <a:xfrm>
            <a:off x="6164645" y="2136477"/>
            <a:ext cx="272783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2700" algn="ctr">
              <a:defRPr/>
            </a:pP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Irregulares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7" name="object 21"/>
          <p:cNvSpPr>
            <a:spLocks/>
          </p:cNvSpPr>
          <p:nvPr/>
        </p:nvSpPr>
        <p:spPr bwMode="auto">
          <a:xfrm>
            <a:off x="6164649" y="2868315"/>
            <a:ext cx="2727832" cy="3297237"/>
          </a:xfrm>
          <a:custGeom>
            <a:avLst/>
            <a:gdLst>
              <a:gd name="T0" fmla="*/ 0 w 2322195"/>
              <a:gd name="T1" fmla="*/ 3300977 h 3296920"/>
              <a:gd name="T2" fmla="*/ 2326138 w 2322195"/>
              <a:gd name="T3" fmla="*/ 3300977 h 3296920"/>
              <a:gd name="T4" fmla="*/ 2326138 w 2322195"/>
              <a:gd name="T5" fmla="*/ 0 h 3296920"/>
              <a:gd name="T6" fmla="*/ 0 w 2322195"/>
              <a:gd name="T7" fmla="*/ 0 h 3296920"/>
              <a:gd name="T8" fmla="*/ 0 w 2322195"/>
              <a:gd name="T9" fmla="*/ 3300977 h 32969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2195" h="3296920">
                <a:moveTo>
                  <a:pt x="0" y="3296539"/>
                </a:moveTo>
                <a:lnTo>
                  <a:pt x="2321686" y="3296539"/>
                </a:lnTo>
                <a:lnTo>
                  <a:pt x="2321686" y="0"/>
                </a:lnTo>
                <a:lnTo>
                  <a:pt x="0" y="0"/>
                </a:lnTo>
                <a:lnTo>
                  <a:pt x="0" y="3296539"/>
                </a:lnTo>
                <a:close/>
              </a:path>
            </a:pathLst>
          </a:custGeom>
          <a:solidFill>
            <a:srgbClr val="D7D2DF">
              <a:alpha val="9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18" name="object 22"/>
          <p:cNvSpPr>
            <a:spLocks/>
          </p:cNvSpPr>
          <p:nvPr/>
        </p:nvSpPr>
        <p:spPr bwMode="auto">
          <a:xfrm>
            <a:off x="6164649" y="2868315"/>
            <a:ext cx="2727832" cy="3297237"/>
          </a:xfrm>
          <a:custGeom>
            <a:avLst/>
            <a:gdLst>
              <a:gd name="T0" fmla="*/ 0 w 2322195"/>
              <a:gd name="T1" fmla="*/ 3300977 h 3296920"/>
              <a:gd name="T2" fmla="*/ 2326138 w 2322195"/>
              <a:gd name="T3" fmla="*/ 3300977 h 3296920"/>
              <a:gd name="T4" fmla="*/ 2326138 w 2322195"/>
              <a:gd name="T5" fmla="*/ 0 h 3296920"/>
              <a:gd name="T6" fmla="*/ 0 w 2322195"/>
              <a:gd name="T7" fmla="*/ 0 h 3296920"/>
              <a:gd name="T8" fmla="*/ 0 w 2322195"/>
              <a:gd name="T9" fmla="*/ 3300977 h 32969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2195" h="3296920">
                <a:moveTo>
                  <a:pt x="0" y="3296539"/>
                </a:moveTo>
                <a:lnTo>
                  <a:pt x="2321686" y="3296539"/>
                </a:lnTo>
                <a:lnTo>
                  <a:pt x="2321686" y="0"/>
                </a:lnTo>
                <a:lnTo>
                  <a:pt x="0" y="0"/>
                </a:lnTo>
                <a:lnTo>
                  <a:pt x="0" y="3296539"/>
                </a:lnTo>
                <a:close/>
              </a:path>
            </a:pathLst>
          </a:custGeom>
          <a:noFill/>
          <a:ln w="25400">
            <a:solidFill>
              <a:srgbClr val="D7D2D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19" name="object 23"/>
          <p:cNvSpPr txBox="1">
            <a:spLocks noChangeArrowheads="1"/>
          </p:cNvSpPr>
          <p:nvPr/>
        </p:nvSpPr>
        <p:spPr bwMode="auto">
          <a:xfrm>
            <a:off x="6259177" y="2931815"/>
            <a:ext cx="2519003" cy="2904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0" indent="-1143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270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41300" indent="-1143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270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270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270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2000"/>
              </a:lnSpc>
              <a:spcBef>
                <a:spcPct val="0"/>
              </a:spcBef>
            </a:pPr>
            <a:r>
              <a:rPr lang="pt-BR" altLang="pt-BR" sz="1400" dirty="0"/>
              <a:t>quando comprovada  qualquer das seguintes  circunstâncias:</a:t>
            </a:r>
          </a:p>
          <a:p>
            <a:pPr lvl="1">
              <a:lnSpc>
                <a:spcPts val="1538"/>
              </a:lnSpc>
              <a:spcBef>
                <a:spcPts val="288"/>
              </a:spcBef>
              <a:buFont typeface="Wingdings" panose="05000000000000000000" pitchFamily="2" charset="2"/>
              <a:buChar char="§"/>
            </a:pPr>
            <a:r>
              <a:rPr lang="pt-BR" altLang="pt-BR" sz="1400" dirty="0"/>
              <a:t>omissão no dever de  prestar contas;</a:t>
            </a:r>
          </a:p>
          <a:p>
            <a:pPr lvl="1">
              <a:lnSpc>
                <a:spcPct val="92000"/>
              </a:lnSpc>
              <a:spcBef>
                <a:spcPts val="225"/>
              </a:spcBef>
              <a:buFont typeface="Wingdings" panose="05000000000000000000" pitchFamily="2" charset="2"/>
              <a:buChar char="§"/>
            </a:pPr>
            <a:r>
              <a:rPr lang="pt-BR" altLang="pt-BR" sz="1400" dirty="0"/>
              <a:t>descumprimento  injustificado dos objetivos  e metas estabelecidos no  plano de trabalho;</a:t>
            </a:r>
          </a:p>
          <a:p>
            <a:pPr lvl="1" algn="just">
              <a:lnSpc>
                <a:spcPct val="92000"/>
              </a:lnSpc>
              <a:spcBef>
                <a:spcPts val="250"/>
              </a:spcBef>
              <a:buFont typeface="Wingdings" panose="05000000000000000000" pitchFamily="2" charset="2"/>
              <a:buChar char="§"/>
            </a:pPr>
            <a:r>
              <a:rPr lang="pt-BR" altLang="pt-BR" sz="1400" dirty="0"/>
              <a:t>dano ao erário decorrente  de ato de gestão ilegítimo  ou antieconômico;</a:t>
            </a:r>
          </a:p>
          <a:p>
            <a:pPr lvl="1">
              <a:lnSpc>
                <a:spcPct val="92000"/>
              </a:lnSpc>
              <a:spcBef>
                <a:spcPts val="250"/>
              </a:spcBef>
              <a:buFont typeface="Wingdings" panose="05000000000000000000" pitchFamily="2" charset="2"/>
              <a:buChar char="§"/>
            </a:pPr>
            <a:r>
              <a:rPr lang="pt-BR" altLang="pt-BR" sz="1400" dirty="0"/>
              <a:t>desfalque ou desvio de  dinheiro, bens ou valores  públicos.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251521" y="1268760"/>
            <a:ext cx="8640960" cy="46166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Avaliação da Prestação de Contas</a:t>
            </a:r>
          </a:p>
        </p:txBody>
      </p:sp>
    </p:spTree>
    <p:extLst>
      <p:ext uri="{BB962C8B-B14F-4D97-AF65-F5344CB8AC3E}">
        <p14:creationId xmlns:p14="http://schemas.microsoft.com/office/powerpoint/2010/main" val="9511157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 animBg="1"/>
      <p:bldP spid="7" grpId="0"/>
      <p:bldP spid="8" grpId="0" animBg="1"/>
      <p:bldP spid="9" grpId="0" animBg="1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 animBg="1"/>
      <p:bldP spid="18" grpId="0" animBg="1"/>
      <p:bldP spid="19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Todos  </a:t>
            </a:r>
            <a:r>
              <a:rPr lang="pt-BR" sz="2400" dirty="0"/>
              <a:t>os  </a:t>
            </a:r>
            <a:r>
              <a:rPr lang="pt-BR" sz="2400" b="1" dirty="0"/>
              <a:t>documentos  originais </a:t>
            </a:r>
            <a:r>
              <a:rPr lang="pt-BR" sz="2400" b="1" dirty="0" smtClean="0"/>
              <a:t>utilizados</a:t>
            </a:r>
            <a:r>
              <a:rPr lang="pt-BR" sz="2400" dirty="0" smtClean="0"/>
              <a:t> </a:t>
            </a:r>
            <a:r>
              <a:rPr lang="pt-BR" sz="2400" dirty="0"/>
              <a:t>na prestação de contas devem ser guardados pela </a:t>
            </a:r>
            <a:r>
              <a:rPr lang="pt-BR" sz="2400" dirty="0" smtClean="0"/>
              <a:t>organização </a:t>
            </a:r>
            <a:r>
              <a:rPr lang="pt-BR" sz="2400" b="1" dirty="0" smtClean="0"/>
              <a:t>pelo prazo de </a:t>
            </a:r>
            <a:r>
              <a:rPr lang="pt-BR" sz="2400" b="1" dirty="0"/>
              <a:t>10 (dez) anos</a:t>
            </a:r>
            <a:r>
              <a:rPr lang="pt-BR" sz="2400" dirty="0"/>
              <a:t>.</a:t>
            </a:r>
          </a:p>
        </p:txBody>
      </p:sp>
      <p:sp>
        <p:nvSpPr>
          <p:cNvPr id="6" name="Retângulo 5"/>
          <p:cNvSpPr/>
          <p:nvPr/>
        </p:nvSpPr>
        <p:spPr>
          <a:xfrm>
            <a:off x="251520" y="1275146"/>
            <a:ext cx="864096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PRESTAÇÃO DE CONTAS</a:t>
            </a:r>
          </a:p>
        </p:txBody>
      </p:sp>
    </p:spTree>
    <p:extLst>
      <p:ext uri="{BB962C8B-B14F-4D97-AF65-F5344CB8AC3E}">
        <p14:creationId xmlns:p14="http://schemas.microsoft.com/office/powerpoint/2010/main" val="10640882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Documentos a serem entregues pela organização da sociedade civil para compor a prestação de contas </a:t>
            </a:r>
          </a:p>
          <a:p>
            <a:pPr algn="just"/>
            <a:endParaRPr lang="pt-BR" sz="2400" b="1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Ofício   </a:t>
            </a:r>
            <a:r>
              <a:rPr lang="pt-BR" sz="2200" b="1" dirty="0"/>
              <a:t>de   </a:t>
            </a:r>
            <a:r>
              <a:rPr lang="pt-BR" sz="2200" b="1" dirty="0" smtClean="0"/>
              <a:t>encaminhamento   </a:t>
            </a:r>
            <a:r>
              <a:rPr lang="pt-BR" sz="2200" dirty="0"/>
              <a:t>dirigido   à   Secretária   da   Fazenda, </a:t>
            </a:r>
            <a:r>
              <a:rPr lang="pt-BR" sz="2200" dirty="0" smtClean="0"/>
              <a:t>contendo </a:t>
            </a:r>
            <a:r>
              <a:rPr lang="pt-BR" sz="2200" dirty="0"/>
              <a:t>a indicação </a:t>
            </a:r>
            <a:r>
              <a:rPr lang="pt-BR" sz="2200" dirty="0" smtClean="0"/>
              <a:t>do número </a:t>
            </a:r>
            <a:r>
              <a:rPr lang="pt-BR" sz="2200" dirty="0"/>
              <a:t>do Termo de Parceria com a Administração </a:t>
            </a:r>
            <a:r>
              <a:rPr lang="pt-BR" sz="2200" dirty="0" smtClean="0"/>
              <a:t>Pública e </a:t>
            </a:r>
            <a:r>
              <a:rPr lang="pt-BR" sz="2200" dirty="0"/>
              <a:t>os documentos que estão </a:t>
            </a:r>
            <a:r>
              <a:rPr lang="pt-BR" sz="2200" dirty="0" smtClean="0"/>
              <a:t>sendo enviados;</a:t>
            </a:r>
          </a:p>
          <a:p>
            <a:pPr marL="457200" indent="-457200" algn="just">
              <a:buFont typeface="+mj-lt"/>
              <a:buAutoNum type="alphaLcParenR"/>
            </a:pPr>
            <a:endParaRPr lang="pt-BR" sz="22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Cópia  </a:t>
            </a:r>
            <a:r>
              <a:rPr lang="pt-BR" sz="2200" b="1" dirty="0"/>
              <a:t>do  Termo  de  Parceria</a:t>
            </a:r>
            <a:r>
              <a:rPr lang="pt-BR" sz="2200" dirty="0" smtClean="0"/>
              <a:t>, </a:t>
            </a:r>
            <a:r>
              <a:rPr lang="pt-BR" sz="2200" b="1" dirty="0" smtClean="0"/>
              <a:t>Plano  </a:t>
            </a:r>
            <a:r>
              <a:rPr lang="pt-BR" sz="2200" b="1" dirty="0"/>
              <a:t>de  Trabalho  </a:t>
            </a:r>
            <a:r>
              <a:rPr lang="pt-BR" sz="2200" dirty="0"/>
              <a:t>e  </a:t>
            </a:r>
            <a:r>
              <a:rPr lang="pt-BR" sz="2200" dirty="0" smtClean="0"/>
              <a:t>respectivas alterações;</a:t>
            </a:r>
          </a:p>
          <a:p>
            <a:pPr marL="457200" indent="-457200" algn="just">
              <a:buFont typeface="+mj-lt"/>
              <a:buAutoNum type="alphaLcParenR"/>
            </a:pPr>
            <a:endParaRPr lang="pt-BR" sz="22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200" b="1" dirty="0" smtClean="0"/>
              <a:t>Relatório  de  execução  do  objeto</a:t>
            </a:r>
            <a:r>
              <a:rPr lang="pt-BR" sz="2200" dirty="0" smtClean="0"/>
              <a:t>, elaborado  </a:t>
            </a:r>
            <a:r>
              <a:rPr lang="pt-BR" sz="2200" dirty="0"/>
              <a:t>pela  organização  </a:t>
            </a:r>
            <a:r>
              <a:rPr lang="pt-BR" sz="2200" dirty="0" smtClean="0"/>
              <a:t>da sociedade   </a:t>
            </a:r>
            <a:r>
              <a:rPr lang="pt-BR" sz="2200" dirty="0"/>
              <a:t>civil,   assinado   pelo   seu   representante   </a:t>
            </a:r>
            <a:r>
              <a:rPr lang="pt-BR" sz="2200" dirty="0" smtClean="0"/>
              <a:t>legal;</a:t>
            </a:r>
            <a:endParaRPr lang="pt-BR" sz="2200" dirty="0"/>
          </a:p>
        </p:txBody>
      </p:sp>
      <p:sp>
        <p:nvSpPr>
          <p:cNvPr id="6" name="Retângulo 5"/>
          <p:cNvSpPr/>
          <p:nvPr/>
        </p:nvSpPr>
        <p:spPr>
          <a:xfrm>
            <a:off x="251520" y="1275146"/>
            <a:ext cx="864096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PRESTAÇÃO DE CONTAS</a:t>
            </a:r>
          </a:p>
        </p:txBody>
      </p:sp>
    </p:spTree>
    <p:extLst>
      <p:ext uri="{BB962C8B-B14F-4D97-AF65-F5344CB8AC3E}">
        <p14:creationId xmlns:p14="http://schemas.microsoft.com/office/powerpoint/2010/main" val="178433620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251520" y="1988840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i="1" dirty="0" smtClean="0">
                <a:latin typeface="+mn-lt"/>
              </a:rPr>
              <a:t>Maior planejamento - </a:t>
            </a:r>
            <a:r>
              <a:rPr lang="pt-BR" sz="2400" b="1" dirty="0" smtClean="0">
                <a:latin typeface="+mn-lt"/>
              </a:rPr>
              <a:t>conhecer </a:t>
            </a:r>
            <a:r>
              <a:rPr lang="pt-BR" sz="2400" b="1" dirty="0">
                <a:latin typeface="+mn-lt"/>
              </a:rPr>
              <a:t>bem </a:t>
            </a:r>
            <a:r>
              <a:rPr lang="pt-BR" sz="2400" b="1" dirty="0" smtClean="0">
                <a:latin typeface="+mn-lt"/>
              </a:rPr>
              <a:t>os recursos </a:t>
            </a:r>
            <a:r>
              <a:rPr lang="pt-BR" sz="2400" dirty="0" smtClean="0">
                <a:latin typeface="+mn-lt"/>
              </a:rPr>
              <a:t>necessários para </a:t>
            </a:r>
            <a:r>
              <a:rPr lang="pt-BR" sz="2400" dirty="0">
                <a:latin typeface="+mn-lt"/>
              </a:rPr>
              <a:t>a </a:t>
            </a:r>
            <a:r>
              <a:rPr lang="pt-BR" sz="2400" dirty="0" smtClean="0">
                <a:latin typeface="+mn-lt"/>
              </a:rPr>
              <a:t>realização da parceria, sejam </a:t>
            </a:r>
            <a:r>
              <a:rPr lang="pt-BR" sz="2400" dirty="0">
                <a:latin typeface="+mn-lt"/>
              </a:rPr>
              <a:t>eles </a:t>
            </a:r>
            <a:r>
              <a:rPr lang="pt-BR" sz="2400" b="1" dirty="0">
                <a:latin typeface="+mn-lt"/>
              </a:rPr>
              <a:t>humanos, </a:t>
            </a:r>
            <a:r>
              <a:rPr lang="pt-BR" sz="2400" b="1" dirty="0" smtClean="0">
                <a:latin typeface="+mn-lt"/>
              </a:rPr>
              <a:t>técnicos ou físicos</a:t>
            </a:r>
            <a:r>
              <a:rPr lang="pt-BR" sz="2400" dirty="0" smtClean="0">
                <a:latin typeface="+mn-lt"/>
              </a:rPr>
              <a:t>.</a:t>
            </a:r>
          </a:p>
          <a:p>
            <a:pPr algn="just"/>
            <a:endParaRPr lang="pt-BR" sz="2400" dirty="0">
              <a:effectLst/>
              <a:latin typeface="+mn-lt"/>
            </a:endParaRPr>
          </a:p>
          <a:p>
            <a:pPr algn="just"/>
            <a:r>
              <a:rPr lang="pt-BR" sz="2400" dirty="0">
                <a:latin typeface="+mn-lt"/>
              </a:rPr>
              <a:t>O </a:t>
            </a:r>
            <a:r>
              <a:rPr lang="pt-BR" sz="2400" b="1" dirty="0">
                <a:latin typeface="+mn-lt"/>
              </a:rPr>
              <a:t>planejamento deve garantir </a:t>
            </a:r>
            <a:r>
              <a:rPr lang="pt-BR" sz="2400" dirty="0">
                <a:latin typeface="+mn-lt"/>
              </a:rPr>
              <a:t>que cada etapa do projeto </a:t>
            </a:r>
            <a:r>
              <a:rPr lang="pt-BR" sz="2400" dirty="0" smtClean="0">
                <a:latin typeface="+mn-lt"/>
              </a:rPr>
              <a:t>até a etapa </a:t>
            </a:r>
            <a:r>
              <a:rPr lang="pt-BR" sz="2400" dirty="0">
                <a:latin typeface="+mn-lt"/>
              </a:rPr>
              <a:t>final </a:t>
            </a:r>
            <a:r>
              <a:rPr lang="pt-BR" sz="2400" b="1" dirty="0" smtClean="0">
                <a:latin typeface="+mn-lt"/>
              </a:rPr>
              <a:t>de prestação de </a:t>
            </a:r>
            <a:r>
              <a:rPr lang="pt-BR" sz="2400" b="1" dirty="0">
                <a:latin typeface="+mn-lt"/>
              </a:rPr>
              <a:t>contas </a:t>
            </a:r>
            <a:r>
              <a:rPr lang="pt-BR" sz="2400" dirty="0" smtClean="0">
                <a:latin typeface="+mn-lt"/>
              </a:rPr>
              <a:t>será o </a:t>
            </a:r>
            <a:r>
              <a:rPr lang="pt-BR" sz="2400" dirty="0">
                <a:latin typeface="+mn-lt"/>
              </a:rPr>
              <a:t>resultado </a:t>
            </a:r>
            <a:r>
              <a:rPr lang="pt-BR" sz="2400" dirty="0" smtClean="0">
                <a:latin typeface="+mn-lt"/>
              </a:rPr>
              <a:t>lógico do bom cumprimento </a:t>
            </a:r>
            <a:r>
              <a:rPr lang="pt-BR" sz="2400" dirty="0">
                <a:latin typeface="+mn-lt"/>
              </a:rPr>
              <a:t>de todas as etapas </a:t>
            </a:r>
            <a:r>
              <a:rPr lang="pt-BR" sz="2400" dirty="0" smtClean="0">
                <a:latin typeface="+mn-lt"/>
              </a:rPr>
              <a:t>do projeto.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268760"/>
            <a:ext cx="8640960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ORGANIZAÇÃO DA SOCIEDADE CIVIL (OSC)</a:t>
            </a:r>
          </a:p>
        </p:txBody>
      </p:sp>
    </p:spTree>
    <p:extLst>
      <p:ext uri="{BB962C8B-B14F-4D97-AF65-F5344CB8AC3E}">
        <p14:creationId xmlns:p14="http://schemas.microsoft.com/office/powerpoint/2010/main" val="349351930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4"/>
            </a:pPr>
            <a:r>
              <a:rPr lang="pt-BR" sz="2400" b="1" dirty="0" smtClean="0"/>
              <a:t>Relatório </a:t>
            </a:r>
            <a:r>
              <a:rPr lang="pt-BR" sz="2400" b="1" dirty="0"/>
              <a:t>de execução </a:t>
            </a:r>
            <a:r>
              <a:rPr lang="pt-BR" sz="2400" b="1" dirty="0" smtClean="0"/>
              <a:t>financeira</a:t>
            </a:r>
            <a:r>
              <a:rPr lang="pt-BR" sz="2400" dirty="0" smtClean="0"/>
              <a:t>, assinado </a:t>
            </a:r>
            <a:r>
              <a:rPr lang="pt-BR" sz="2400" dirty="0"/>
              <a:t>pelo seu representante </a:t>
            </a:r>
            <a:r>
              <a:rPr lang="pt-BR" sz="2400" dirty="0" smtClean="0"/>
              <a:t>legal </a:t>
            </a:r>
            <a:r>
              <a:rPr lang="pt-BR" sz="2400" b="1" dirty="0"/>
              <a:t>e o contador responsável</a:t>
            </a:r>
            <a:r>
              <a:rPr lang="pt-BR" sz="2400" dirty="0"/>
              <a:t>, </a:t>
            </a:r>
            <a:r>
              <a:rPr lang="pt-BR" sz="2400" dirty="0" smtClean="0"/>
              <a:t>com </a:t>
            </a:r>
            <a:r>
              <a:rPr lang="pt-BR" sz="2400" dirty="0"/>
              <a:t>a descrição </a:t>
            </a:r>
            <a:r>
              <a:rPr lang="pt-BR" sz="2400" dirty="0" smtClean="0"/>
              <a:t>das despesas </a:t>
            </a:r>
            <a:r>
              <a:rPr lang="pt-BR" sz="2400" dirty="0"/>
              <a:t>e receitas </a:t>
            </a:r>
            <a:r>
              <a:rPr lang="pt-BR" sz="2400" dirty="0" smtClean="0"/>
              <a:t>realizadas. </a:t>
            </a:r>
          </a:p>
          <a:p>
            <a:pPr marL="457200" indent="-457200" algn="just">
              <a:buFont typeface="+mj-lt"/>
              <a:buAutoNum type="alphaLcParenR" startAt="4"/>
            </a:pPr>
            <a:endParaRPr lang="pt-BR" sz="1500" dirty="0"/>
          </a:p>
          <a:p>
            <a:pPr lvl="1" algn="just"/>
            <a:r>
              <a:rPr lang="pt-BR" sz="2400" dirty="0" smtClean="0"/>
              <a:t>Nesse </a:t>
            </a:r>
            <a:r>
              <a:rPr lang="pt-BR" sz="2400" dirty="0"/>
              <a:t>relatório </a:t>
            </a:r>
            <a:r>
              <a:rPr lang="pt-BR" sz="2400" dirty="0" smtClean="0"/>
              <a:t>deve  </a:t>
            </a:r>
            <a:r>
              <a:rPr lang="pt-BR" sz="2400" dirty="0"/>
              <a:t>ser  comprovada  a  relação  entre  </a:t>
            </a:r>
            <a:r>
              <a:rPr lang="pt-BR" sz="2400" dirty="0" smtClean="0"/>
              <a:t>a movimentação  dos recursos  </a:t>
            </a:r>
            <a:r>
              <a:rPr lang="pt-BR" sz="2400" dirty="0"/>
              <a:t>públicos  </a:t>
            </a:r>
            <a:r>
              <a:rPr lang="pt-BR" sz="2400" dirty="0" smtClean="0"/>
              <a:t>e o pagamento  </a:t>
            </a:r>
            <a:r>
              <a:rPr lang="pt-BR" sz="2400" dirty="0"/>
              <a:t>das  </a:t>
            </a:r>
            <a:r>
              <a:rPr lang="pt-BR" sz="2400" dirty="0" smtClean="0"/>
              <a:t>despesas. </a:t>
            </a:r>
          </a:p>
          <a:p>
            <a:pPr lvl="1" algn="just"/>
            <a:endParaRPr lang="pt-BR" sz="1500" b="1" dirty="0"/>
          </a:p>
          <a:p>
            <a:pPr lvl="1" algn="just"/>
            <a:r>
              <a:rPr lang="pt-BR" sz="2400" b="1" dirty="0" smtClean="0"/>
              <a:t>Os  </a:t>
            </a:r>
            <a:r>
              <a:rPr lang="pt-BR" sz="2400" b="1" dirty="0"/>
              <a:t>dados  financeiros  </a:t>
            </a:r>
            <a:r>
              <a:rPr lang="pt-BR" sz="2400" dirty="0"/>
              <a:t>devem </a:t>
            </a:r>
            <a:r>
              <a:rPr lang="pt-BR" sz="2400" dirty="0" smtClean="0"/>
              <a:t>demonstrar </a:t>
            </a:r>
            <a:r>
              <a:rPr lang="pt-BR" sz="2400" dirty="0"/>
              <a:t>se </a:t>
            </a:r>
            <a:r>
              <a:rPr lang="pt-BR" sz="2400" dirty="0" smtClean="0"/>
              <a:t>há coerência </a:t>
            </a:r>
            <a:r>
              <a:rPr lang="pt-BR" sz="2400" dirty="0"/>
              <a:t>entre as </a:t>
            </a:r>
            <a:r>
              <a:rPr lang="pt-BR" sz="2400" b="1" dirty="0"/>
              <a:t>receitas previstas e as despesas realizadas</a:t>
            </a:r>
            <a:r>
              <a:rPr lang="pt-BR" sz="2400" dirty="0"/>
              <a:t>. </a:t>
            </a:r>
            <a:endParaRPr lang="pt-BR" sz="2400" dirty="0" smtClean="0"/>
          </a:p>
          <a:p>
            <a:pPr marL="457200" indent="-457200" algn="just">
              <a:buFont typeface="+mj-lt"/>
              <a:buAutoNum type="alphaLcParenR"/>
            </a:pPr>
            <a:endParaRPr lang="pt-BR" sz="1500" dirty="0"/>
          </a:p>
          <a:p>
            <a:pPr marL="457200" indent="-457200" algn="just">
              <a:buFont typeface="+mj-lt"/>
              <a:buAutoNum type="alphaLcParenR" startAt="5"/>
            </a:pPr>
            <a:r>
              <a:rPr lang="pt-BR" sz="2400" b="1" dirty="0" smtClean="0"/>
              <a:t>Relatório </a:t>
            </a:r>
            <a:r>
              <a:rPr lang="pt-BR" sz="2400" b="1" dirty="0"/>
              <a:t>de Atendimento </a:t>
            </a:r>
            <a:r>
              <a:rPr lang="pt-BR" sz="2400" dirty="0"/>
              <a:t>(áreas de Assistência Social, Saúde e </a:t>
            </a:r>
            <a:r>
              <a:rPr lang="pt-BR" sz="2400" dirty="0" smtClean="0"/>
              <a:t>Educação);</a:t>
            </a:r>
            <a:endParaRPr lang="pt-BR" sz="2400" dirty="0"/>
          </a:p>
        </p:txBody>
      </p:sp>
      <p:sp>
        <p:nvSpPr>
          <p:cNvPr id="5" name="Retângulo 4"/>
          <p:cNvSpPr/>
          <p:nvPr/>
        </p:nvSpPr>
        <p:spPr>
          <a:xfrm>
            <a:off x="251520" y="1275146"/>
            <a:ext cx="864096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PRESTAÇÃO DE CONTAS</a:t>
            </a:r>
          </a:p>
        </p:txBody>
      </p:sp>
    </p:spTree>
    <p:extLst>
      <p:ext uri="{BB962C8B-B14F-4D97-AF65-F5344CB8AC3E}">
        <p14:creationId xmlns:p14="http://schemas.microsoft.com/office/powerpoint/2010/main" val="29534046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51520" y="1988840"/>
            <a:ext cx="86409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6"/>
            </a:pPr>
            <a:r>
              <a:rPr lang="pt-BR" sz="2200" b="1" dirty="0" smtClean="0"/>
              <a:t>Cópia  das notas  </a:t>
            </a:r>
            <a:r>
              <a:rPr lang="pt-BR" sz="2200" b="1" dirty="0"/>
              <a:t>e  dos  comprovantes  </a:t>
            </a:r>
            <a:r>
              <a:rPr lang="pt-BR" sz="2200" b="1" dirty="0" smtClean="0"/>
              <a:t>fiscais</a:t>
            </a:r>
            <a:r>
              <a:rPr lang="pt-BR" sz="2200" dirty="0" smtClean="0"/>
              <a:t>,  </a:t>
            </a:r>
            <a:r>
              <a:rPr lang="pt-BR" sz="2200" dirty="0"/>
              <a:t>inclusive  recibos</a:t>
            </a:r>
            <a:r>
              <a:rPr lang="pt-BR" sz="2200" dirty="0" smtClean="0"/>
              <a:t>, com  </a:t>
            </a:r>
            <a:r>
              <a:rPr lang="pt-BR" sz="2200" dirty="0"/>
              <a:t>data  do  documento,  valor,  dados  da  organização  da  sociedade  civil  e  número </a:t>
            </a:r>
            <a:r>
              <a:rPr lang="pt-BR" sz="2200" dirty="0" smtClean="0"/>
              <a:t>do </a:t>
            </a:r>
            <a:r>
              <a:rPr lang="pt-BR" sz="2200" dirty="0"/>
              <a:t>instrumento da </a:t>
            </a:r>
            <a:r>
              <a:rPr lang="pt-BR" sz="2200" dirty="0" smtClean="0"/>
              <a:t>parceria;</a:t>
            </a:r>
          </a:p>
          <a:p>
            <a:pPr marL="457200" indent="-457200" algn="just">
              <a:buFont typeface="+mj-lt"/>
              <a:buAutoNum type="alphaLcParenR" startAt="6"/>
            </a:pPr>
            <a:endParaRPr lang="pt-BR" sz="1000" b="1" dirty="0"/>
          </a:p>
          <a:p>
            <a:pPr marL="457200" indent="-457200" algn="just">
              <a:buFont typeface="+mj-lt"/>
              <a:buAutoNum type="alphaLcParenR" startAt="6"/>
            </a:pPr>
            <a:r>
              <a:rPr lang="pt-BR" sz="2200" b="1" dirty="0" smtClean="0"/>
              <a:t>Relação </a:t>
            </a:r>
            <a:r>
              <a:rPr lang="pt-BR" sz="2200" b="1" dirty="0"/>
              <a:t>de pagamentos; </a:t>
            </a:r>
            <a:endParaRPr lang="pt-BR" sz="2200" b="1" dirty="0" smtClean="0"/>
          </a:p>
          <a:p>
            <a:pPr marL="228600" indent="-228600" algn="just">
              <a:buFont typeface="+mj-lt"/>
              <a:buAutoNum type="alphaLcParenR" startAt="6"/>
            </a:pPr>
            <a:endParaRPr lang="pt-BR" sz="1000" dirty="0"/>
          </a:p>
          <a:p>
            <a:pPr marL="457200" indent="-457200" algn="just">
              <a:buFont typeface="+mj-lt"/>
              <a:buAutoNum type="alphaLcParenR" startAt="6"/>
            </a:pPr>
            <a:r>
              <a:rPr lang="pt-BR" sz="2200" b="1" dirty="0" smtClean="0"/>
              <a:t>Extrato </a:t>
            </a:r>
            <a:r>
              <a:rPr lang="pt-BR" sz="2200" b="1" dirty="0"/>
              <a:t>da conta bancária </a:t>
            </a:r>
            <a:r>
              <a:rPr lang="pt-BR" sz="2200" dirty="0"/>
              <a:t>específica abrangendo todo o período de </a:t>
            </a:r>
            <a:r>
              <a:rPr lang="pt-BR" sz="2200" dirty="0" smtClean="0"/>
              <a:t>vigência </a:t>
            </a:r>
            <a:r>
              <a:rPr lang="pt-BR" sz="2200" dirty="0"/>
              <a:t>da parceria</a:t>
            </a:r>
            <a:r>
              <a:rPr lang="pt-BR" sz="2200" dirty="0" smtClean="0"/>
              <a:t>;</a:t>
            </a:r>
          </a:p>
          <a:p>
            <a:pPr marL="228600" indent="-228600" algn="just">
              <a:buFont typeface="+mj-lt"/>
              <a:buAutoNum type="alphaLcParenR" startAt="6"/>
            </a:pPr>
            <a:endParaRPr lang="pt-BR" sz="1000" dirty="0"/>
          </a:p>
          <a:p>
            <a:pPr marL="457200" indent="-457200" algn="just">
              <a:buFont typeface="+mj-lt"/>
              <a:buAutoNum type="alphaLcParenR" startAt="6"/>
            </a:pPr>
            <a:r>
              <a:rPr lang="pt-BR" sz="2200" b="1" dirty="0" smtClean="0"/>
              <a:t>Comprovante   </a:t>
            </a:r>
            <a:r>
              <a:rPr lang="pt-BR" sz="2200" b="1" dirty="0"/>
              <a:t>de   depósito   </a:t>
            </a:r>
            <a:r>
              <a:rPr lang="pt-BR" sz="2200" dirty="0"/>
              <a:t>em   conta   </a:t>
            </a:r>
            <a:r>
              <a:rPr lang="pt-BR" sz="2200" dirty="0" smtClean="0"/>
              <a:t>bancária  do órgão gestor dos </a:t>
            </a:r>
            <a:r>
              <a:rPr lang="pt-BR" sz="2200" b="1" dirty="0"/>
              <a:t>saldos não </a:t>
            </a:r>
            <a:r>
              <a:rPr lang="pt-BR" sz="2200" b="1" dirty="0" smtClean="0"/>
              <a:t>utilizados </a:t>
            </a:r>
            <a:r>
              <a:rPr lang="pt-BR" sz="2200" dirty="0" smtClean="0"/>
              <a:t>, </a:t>
            </a:r>
            <a:r>
              <a:rPr lang="pt-BR" sz="2200" dirty="0"/>
              <a:t>quando for o </a:t>
            </a:r>
            <a:r>
              <a:rPr lang="pt-BR" sz="2200" dirty="0" smtClean="0"/>
              <a:t>caso;</a:t>
            </a:r>
          </a:p>
          <a:p>
            <a:pPr marL="228600" indent="-228600" algn="just">
              <a:buFont typeface="+mj-lt"/>
              <a:buAutoNum type="alphaLcParenR" startAt="6"/>
            </a:pPr>
            <a:endParaRPr lang="pt-BR" sz="1000" dirty="0"/>
          </a:p>
          <a:p>
            <a:pPr marL="457200" indent="-457200" algn="just">
              <a:buFont typeface="+mj-lt"/>
              <a:buAutoNum type="alphaLcParenR" startAt="6"/>
            </a:pPr>
            <a:r>
              <a:rPr lang="pt-BR" sz="2200" b="1" dirty="0" smtClean="0"/>
              <a:t>Declaração  </a:t>
            </a:r>
            <a:r>
              <a:rPr lang="pt-BR" sz="2200" b="1" dirty="0"/>
              <a:t>de  guarda  dos  originais  </a:t>
            </a:r>
            <a:r>
              <a:rPr lang="pt-BR" sz="2200" dirty="0"/>
              <a:t>dos  documentos  que  </a:t>
            </a:r>
            <a:r>
              <a:rPr lang="pt-BR" sz="2200" dirty="0" smtClean="0"/>
              <a:t>foram apresentados </a:t>
            </a:r>
            <a:r>
              <a:rPr lang="pt-BR" sz="2200" dirty="0"/>
              <a:t>na Prestação de Contas;</a:t>
            </a:r>
          </a:p>
        </p:txBody>
      </p:sp>
      <p:sp>
        <p:nvSpPr>
          <p:cNvPr id="6" name="Retângulo 5"/>
          <p:cNvSpPr/>
          <p:nvPr/>
        </p:nvSpPr>
        <p:spPr>
          <a:xfrm>
            <a:off x="251520" y="1275146"/>
            <a:ext cx="864096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PRESTAÇÃO DE CONTAS</a:t>
            </a:r>
          </a:p>
        </p:txBody>
      </p:sp>
    </p:spTree>
    <p:extLst>
      <p:ext uri="{BB962C8B-B14F-4D97-AF65-F5344CB8AC3E}">
        <p14:creationId xmlns:p14="http://schemas.microsoft.com/office/powerpoint/2010/main" val="116609492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272527" y="1916832"/>
            <a:ext cx="86199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11"/>
            </a:pPr>
            <a:r>
              <a:rPr lang="pt-BR" sz="2100" b="1" dirty="0" smtClean="0"/>
              <a:t>Declaração </a:t>
            </a:r>
            <a:r>
              <a:rPr lang="pt-BR" sz="2100" b="1" dirty="0"/>
              <a:t>da realização da contabilização</a:t>
            </a:r>
            <a:r>
              <a:rPr lang="pt-BR" sz="2100" dirty="0"/>
              <a:t> dos recursos </a:t>
            </a:r>
            <a:r>
              <a:rPr lang="pt-BR" sz="2100" dirty="0" smtClean="0"/>
              <a:t>em consonância </a:t>
            </a:r>
            <a:r>
              <a:rPr lang="pt-BR" sz="2100" dirty="0"/>
              <a:t>com os </a:t>
            </a:r>
            <a:r>
              <a:rPr lang="pt-BR" sz="2100" b="1" dirty="0"/>
              <a:t>princípios e normas de contabilidade atinentes às </a:t>
            </a:r>
            <a:r>
              <a:rPr lang="pt-BR" sz="2100" b="1" dirty="0" smtClean="0"/>
              <a:t>organizações sem </a:t>
            </a:r>
            <a:r>
              <a:rPr lang="pt-BR" sz="2100" b="1" dirty="0"/>
              <a:t>fins lucrativos</a:t>
            </a:r>
            <a:r>
              <a:rPr lang="pt-BR" sz="2100" b="1" dirty="0" smtClean="0"/>
              <a:t>.</a:t>
            </a:r>
            <a:r>
              <a:rPr lang="pt-BR" sz="2100" dirty="0" smtClean="0"/>
              <a:t> A </a:t>
            </a:r>
            <a:r>
              <a:rPr lang="pt-BR" sz="2100" dirty="0"/>
              <a:t>lei também determina que a análise da prestação de </a:t>
            </a:r>
            <a:r>
              <a:rPr lang="pt-BR" sz="2100" dirty="0" smtClean="0"/>
              <a:t>contas considere </a:t>
            </a:r>
            <a:r>
              <a:rPr lang="pt-BR" sz="2100" dirty="0"/>
              <a:t>a </a:t>
            </a:r>
            <a:r>
              <a:rPr lang="pt-BR" sz="2100" b="1" dirty="0"/>
              <a:t>“verdade real”, </a:t>
            </a:r>
            <a:r>
              <a:rPr lang="pt-BR" sz="2100" dirty="0"/>
              <a:t>conceito que reforça a </a:t>
            </a:r>
            <a:r>
              <a:rPr lang="pt-BR" sz="2100" dirty="0" smtClean="0"/>
              <a:t>ideia </a:t>
            </a:r>
            <a:r>
              <a:rPr lang="pt-BR" sz="2100" dirty="0"/>
              <a:t>de que a análise não </a:t>
            </a:r>
            <a:r>
              <a:rPr lang="pt-BR" sz="2100" dirty="0" smtClean="0"/>
              <a:t>pode restringir-se </a:t>
            </a:r>
            <a:r>
              <a:rPr lang="pt-BR" sz="2100" dirty="0"/>
              <a:t>a </a:t>
            </a:r>
            <a:r>
              <a:rPr lang="pt-BR" sz="2100" b="1" dirty="0"/>
              <a:t>“verdade formal”, </a:t>
            </a:r>
            <a:r>
              <a:rPr lang="pt-BR" sz="2100" dirty="0"/>
              <a:t>mas ao contrário, </a:t>
            </a:r>
            <a:r>
              <a:rPr lang="pt-BR" sz="2100" b="1" dirty="0"/>
              <a:t>ter foco nos fatos ocorridos </a:t>
            </a:r>
            <a:r>
              <a:rPr lang="pt-BR" sz="2100" dirty="0"/>
              <a:t>e </a:t>
            </a:r>
            <a:r>
              <a:rPr lang="pt-BR" sz="2100" dirty="0" smtClean="0"/>
              <a:t>nos </a:t>
            </a:r>
            <a:r>
              <a:rPr lang="pt-BR" sz="2100" b="1" dirty="0" smtClean="0"/>
              <a:t>resultados </a:t>
            </a:r>
            <a:r>
              <a:rPr lang="pt-BR" sz="2100" b="1" dirty="0"/>
              <a:t>efetivamente alcançados</a:t>
            </a:r>
            <a:r>
              <a:rPr lang="pt-BR" sz="2100" dirty="0"/>
              <a:t>.</a:t>
            </a:r>
          </a:p>
        </p:txBody>
      </p:sp>
      <p:sp>
        <p:nvSpPr>
          <p:cNvPr id="5" name="Retângulo 4"/>
          <p:cNvSpPr/>
          <p:nvPr/>
        </p:nvSpPr>
        <p:spPr>
          <a:xfrm>
            <a:off x="251520" y="1275146"/>
            <a:ext cx="864096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PRESTAÇÃO DE CONTAS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l="23215" t="35320" r="19950" b="35030"/>
          <a:stretch/>
        </p:blipFill>
        <p:spPr>
          <a:xfrm>
            <a:off x="251520" y="3933056"/>
            <a:ext cx="864096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0500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50782" y="1052736"/>
            <a:ext cx="8890433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/>
            <a:r>
              <a:rPr lang="pt-BR" altLang="pt-BR" sz="2400" b="1" dirty="0" smtClean="0"/>
              <a:t>CONTABILIZAÇÃO: Contrato </a:t>
            </a:r>
            <a:r>
              <a:rPr lang="pt-BR" altLang="pt-BR" sz="2400" b="1" dirty="0"/>
              <a:t>X Convênio (agora </a:t>
            </a:r>
            <a:r>
              <a:rPr lang="pt-BR" altLang="pt-BR" sz="2400" b="1" dirty="0" smtClean="0"/>
              <a:t>parceria) </a:t>
            </a:r>
            <a:endParaRPr lang="pt-BR" altLang="pt-BR" sz="2400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7504" y="1484784"/>
            <a:ext cx="8861703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/>
            <a:r>
              <a:rPr lang="pt-BR" altLang="pt-BR" sz="2100" b="1" dirty="0"/>
              <a:t>DECRETO </a:t>
            </a:r>
            <a:r>
              <a:rPr lang="pt-BR" altLang="pt-BR" sz="2100" b="1" dirty="0" smtClean="0"/>
              <a:t>Nº </a:t>
            </a:r>
            <a:r>
              <a:rPr lang="pt-BR" altLang="pt-BR" sz="2100" b="1" dirty="0"/>
              <a:t>57.575, DE 29 DE DEZEMBRO DE </a:t>
            </a:r>
            <a:r>
              <a:rPr lang="pt-BR" altLang="pt-BR" sz="2100" b="1" dirty="0" smtClean="0"/>
              <a:t>2016 (Cidade de SP): </a:t>
            </a:r>
            <a:r>
              <a:rPr lang="pt-BR" altLang="pt-BR" sz="2100" dirty="0" smtClean="0"/>
              <a:t>(</a:t>
            </a:r>
            <a:r>
              <a:rPr lang="pt-BR" i="1" dirty="0"/>
              <a:t>Dispõe sobre a aplicação, no âmbito da Administração Direta e Indireta do Município, da </a:t>
            </a:r>
            <a:r>
              <a:rPr lang="pt-BR" b="1" i="1" dirty="0"/>
              <a:t>Lei Federal nº 13.019, de 31 de julho de 2014</a:t>
            </a:r>
            <a:r>
              <a:rPr lang="pt-BR" i="1" dirty="0"/>
              <a:t>, alterada </a:t>
            </a:r>
            <a:r>
              <a:rPr lang="pt-BR" i="1" dirty="0" smtClean="0"/>
              <a:t>pela, </a:t>
            </a:r>
            <a:r>
              <a:rPr lang="pt-BR" i="1" dirty="0"/>
              <a:t>que estabelece o regime jurídico das parcerias com organizações </a:t>
            </a:r>
            <a:r>
              <a:rPr lang="pt-BR" b="1" i="1" dirty="0" smtClean="0"/>
              <a:t>Lei </a:t>
            </a:r>
            <a:r>
              <a:rPr lang="pt-BR" b="1" i="1" dirty="0"/>
              <a:t>nº 13.204, de 14 de dezembro de </a:t>
            </a:r>
            <a:r>
              <a:rPr lang="pt-BR" b="1" i="1" dirty="0" smtClean="0"/>
              <a:t>2015</a:t>
            </a:r>
            <a:r>
              <a:rPr lang="pt-BR" i="1" dirty="0" smtClean="0"/>
              <a:t> </a:t>
            </a:r>
            <a:r>
              <a:rPr lang="pt-BR" i="1" dirty="0"/>
              <a:t>sociedade </a:t>
            </a:r>
            <a:r>
              <a:rPr lang="pt-BR" i="1" dirty="0" smtClean="0"/>
              <a:t>civil).</a:t>
            </a:r>
            <a:endParaRPr lang="pt-BR" altLang="pt-BR" b="1" i="1" dirty="0" smtClean="0"/>
          </a:p>
          <a:p>
            <a:pPr algn="just"/>
            <a:endParaRPr lang="pt-BR" altLang="pt-BR" sz="1500" b="1" i="1" dirty="0"/>
          </a:p>
          <a:p>
            <a:pPr algn="just"/>
            <a:r>
              <a:rPr lang="pt-BR" altLang="pt-BR" sz="2000" i="1" dirty="0"/>
              <a:t>"Art. 57. Os </a:t>
            </a:r>
            <a:r>
              <a:rPr lang="pt-BR" altLang="pt-BR" sz="2000" b="1" i="1" dirty="0"/>
              <a:t>recursos da parceria </a:t>
            </a:r>
            <a:r>
              <a:rPr lang="pt-BR" altLang="pt-BR" sz="2000" i="1" dirty="0"/>
              <a:t>geridos pelas organizações da sociedade civil </a:t>
            </a:r>
            <a:r>
              <a:rPr lang="pt-BR" altLang="pt-BR" sz="2000" b="1" i="1" dirty="0"/>
              <a:t>não caracterizam receita própria</a:t>
            </a:r>
            <a:r>
              <a:rPr lang="pt-BR" altLang="pt-BR" sz="2000" i="1" dirty="0"/>
              <a:t>, </a:t>
            </a:r>
            <a:r>
              <a:rPr lang="pt-BR" altLang="pt-BR" sz="2000" b="1" i="1" dirty="0"/>
              <a:t>mantendo a natureza de verbas públicas</a:t>
            </a:r>
            <a:r>
              <a:rPr lang="pt-BR" altLang="pt-BR" sz="2000" b="1" i="1" dirty="0" smtClean="0"/>
              <a:t>.</a:t>
            </a:r>
          </a:p>
          <a:p>
            <a:pPr algn="just"/>
            <a:endParaRPr lang="pt-BR" altLang="pt-BR" sz="1000" dirty="0"/>
          </a:p>
          <a:p>
            <a:pPr algn="just"/>
            <a:r>
              <a:rPr lang="pt-BR" altLang="pt-BR" sz="2000" i="1" dirty="0"/>
              <a:t>Parágrafo único. </a:t>
            </a:r>
            <a:r>
              <a:rPr lang="pt-BR" altLang="pt-BR" sz="2000" b="1" i="1" dirty="0"/>
              <a:t>Não é cabível a exigência de emissão de nota fiscal de prestação de serviços </a:t>
            </a:r>
            <a:r>
              <a:rPr lang="pt-BR" altLang="pt-BR" sz="2000" i="1" dirty="0"/>
              <a:t>tendo a </a:t>
            </a:r>
            <a:r>
              <a:rPr lang="pt-BR" altLang="pt-BR" sz="2000" b="1" i="1" dirty="0"/>
              <a:t>Municipalidade como tomadora </a:t>
            </a:r>
            <a:r>
              <a:rPr lang="pt-BR" altLang="pt-BR" sz="2000" i="1" dirty="0"/>
              <a:t>nas parcerias celebradas com organizações da sociedade civil.</a:t>
            </a:r>
            <a:r>
              <a:rPr lang="pt-BR" altLang="pt-BR" sz="2000" dirty="0"/>
              <a:t>  </a:t>
            </a:r>
            <a:r>
              <a:rPr lang="pt-BR" altLang="pt-BR" sz="2000" i="1" dirty="0" smtClean="0"/>
              <a:t>(...)”</a:t>
            </a:r>
          </a:p>
          <a:p>
            <a:pPr algn="just"/>
            <a:endParaRPr lang="pt-BR" altLang="pt-BR" sz="1000" i="1" dirty="0" smtClean="0"/>
          </a:p>
          <a:p>
            <a:pPr algn="just"/>
            <a:r>
              <a:rPr lang="pt-BR" altLang="pt-BR" sz="2000" i="1" dirty="0" smtClean="0"/>
              <a:t>"Art</a:t>
            </a:r>
            <a:r>
              <a:rPr lang="pt-BR" altLang="pt-BR" sz="2000" i="1" dirty="0"/>
              <a:t>. 65. </a:t>
            </a:r>
            <a:r>
              <a:rPr lang="pt-BR" altLang="pt-BR" sz="2000" b="1" i="1" dirty="0"/>
              <a:t>As parcerias existentes no momento da entrada em vigor da</a:t>
            </a:r>
            <a:r>
              <a:rPr lang="pt-BR" altLang="pt-BR" sz="2000" i="1" dirty="0"/>
              <a:t> </a:t>
            </a:r>
            <a:r>
              <a:rPr lang="pt-BR" altLang="pt-BR" sz="2000" b="1" i="1" dirty="0"/>
              <a:t>Lei Federal nº 13.019, de 2014,</a:t>
            </a:r>
            <a:r>
              <a:rPr lang="pt-BR" altLang="pt-BR" sz="2000" i="1" dirty="0"/>
              <a:t> no âmbito municipal, em 1º de janeiro de 2017, permanecerão regidas pela legislação vigente ao tempo de sua celebração</a:t>
            </a:r>
            <a:r>
              <a:rPr lang="pt-BR" altLang="pt-BR" sz="2000" i="1" dirty="0" smtClean="0"/>
              <a:t>. (...)</a:t>
            </a:r>
            <a:r>
              <a:rPr lang="pt-BR" altLang="pt-BR" sz="2000" i="1" dirty="0"/>
              <a:t/>
            </a:r>
            <a:br>
              <a:rPr lang="pt-BR" altLang="pt-BR" sz="2000" i="1" dirty="0"/>
            </a:br>
            <a:endParaRPr lang="pt-BR" altLang="pt-BR" sz="2000" i="1" dirty="0" smtClean="0"/>
          </a:p>
          <a:p>
            <a:pPr algn="just"/>
            <a:r>
              <a:rPr lang="pt-BR" altLang="pt-BR" sz="2000" i="1" dirty="0" smtClean="0"/>
              <a:t>§ </a:t>
            </a:r>
            <a:r>
              <a:rPr lang="pt-BR" altLang="pt-BR" sz="2000" i="1" dirty="0"/>
              <a:t>4º As disposições do caput e parágrafo único do artigo 57 </a:t>
            </a:r>
            <a:r>
              <a:rPr lang="pt-BR" altLang="pt-BR" sz="2000" b="1" i="1" dirty="0"/>
              <a:t>aplicam-se às parcerias firmadas anteriormente a este decreto</a:t>
            </a:r>
            <a:r>
              <a:rPr lang="pt-BR" altLang="pt-BR" sz="2000" b="1" i="1" dirty="0" smtClean="0"/>
              <a:t>.“</a:t>
            </a:r>
            <a:endParaRPr lang="pt-BR" altLang="pt-BR" sz="2000" b="1" i="1" dirty="0"/>
          </a:p>
        </p:txBody>
      </p:sp>
    </p:spTree>
    <p:extLst>
      <p:ext uri="{BB962C8B-B14F-4D97-AF65-F5344CB8AC3E}">
        <p14:creationId xmlns:p14="http://schemas.microsoft.com/office/powerpoint/2010/main" val="78573434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50782" y="1196752"/>
            <a:ext cx="8890433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/>
            <a:r>
              <a:rPr lang="pt-BR" altLang="pt-BR" sz="2400" b="1" dirty="0" smtClean="0"/>
              <a:t>CONTABILIZAÇÃO: Contrato </a:t>
            </a:r>
            <a:r>
              <a:rPr lang="pt-BR" altLang="pt-BR" sz="2400" b="1" dirty="0"/>
              <a:t>X Convênio (agora </a:t>
            </a:r>
            <a:r>
              <a:rPr lang="pt-BR" altLang="pt-BR" sz="2400" b="1" dirty="0" smtClean="0"/>
              <a:t>parceria) </a:t>
            </a:r>
            <a:endParaRPr lang="pt-BR" altLang="pt-BR" sz="2400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50782" y="1844824"/>
            <a:ext cx="874169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/>
            <a:r>
              <a:rPr lang="pt-BR" altLang="pt-BR" sz="2400" b="1" i="1" dirty="0" smtClean="0"/>
              <a:t>DECRETO FEDERAL (Nº 8.726, DE 27 DE ABRIL DE </a:t>
            </a:r>
            <a:r>
              <a:rPr lang="pt-BR" altLang="pt-BR" sz="2400" b="1" i="1" dirty="0"/>
              <a:t>2016 </a:t>
            </a:r>
            <a:r>
              <a:rPr lang="pt-BR" altLang="pt-BR" sz="2000" i="1" dirty="0"/>
              <a:t>Regulamenta a Lei nº 13.019, de 31 de julho de 2014, para dispor sobre regras e procedimentos do </a:t>
            </a:r>
            <a:r>
              <a:rPr lang="pt-BR" altLang="pt-BR" sz="2000" b="1" i="1" dirty="0"/>
              <a:t>regime jurídico das parcerias </a:t>
            </a:r>
            <a:r>
              <a:rPr lang="pt-BR" altLang="pt-BR" sz="2000" i="1" dirty="0"/>
              <a:t>celebradas entre a administração pública federal e as organizações da sociedade civil.</a:t>
            </a:r>
            <a:r>
              <a:rPr lang="pt-BR" altLang="pt-BR" sz="2000" b="1" i="1" dirty="0"/>
              <a:t>)</a:t>
            </a:r>
            <a:r>
              <a:rPr lang="pt-BR" altLang="pt-BR" sz="2000" i="1" dirty="0"/>
              <a:t>:</a:t>
            </a:r>
            <a:endParaRPr lang="pt-BR" altLang="pt-BR" sz="2000" i="1" dirty="0" smtClean="0"/>
          </a:p>
          <a:p>
            <a:pPr algn="just"/>
            <a:endParaRPr lang="pt-BR" altLang="pt-BR" sz="2400" b="1" i="1" dirty="0"/>
          </a:p>
          <a:p>
            <a:pPr algn="just"/>
            <a:r>
              <a:rPr lang="pt-BR" altLang="pt-BR" sz="2400" i="1" dirty="0"/>
              <a:t>Art. 35.  </a:t>
            </a:r>
            <a:r>
              <a:rPr lang="pt-BR" altLang="pt-BR" sz="2400" b="1" i="1" dirty="0"/>
              <a:t>Os recursos da parceria geridos pelas organizações da sociedade civil</a:t>
            </a:r>
            <a:r>
              <a:rPr lang="pt-BR" altLang="pt-BR" sz="2400" i="1" dirty="0"/>
              <a:t>, inclusive pelas executantes não celebrantes na atuação em rede, </a:t>
            </a:r>
            <a:r>
              <a:rPr lang="pt-BR" altLang="pt-BR" sz="2400" b="1" i="1" dirty="0"/>
              <a:t>estão vinculados ao plano de trabalho </a:t>
            </a:r>
            <a:r>
              <a:rPr lang="pt-BR" altLang="pt-BR" sz="2400" i="1" dirty="0"/>
              <a:t>e </a:t>
            </a:r>
            <a:r>
              <a:rPr lang="pt-BR" altLang="pt-BR" sz="2400" b="1" i="1" dirty="0"/>
              <a:t>não caracterizam receita própria e nem pagamento por prestação de serviços </a:t>
            </a:r>
            <a:r>
              <a:rPr lang="pt-BR" altLang="pt-BR" sz="2400" i="1" dirty="0"/>
              <a:t>e devem ser alocados </a:t>
            </a:r>
            <a:r>
              <a:rPr lang="pt-BR" altLang="pt-BR" sz="2400" b="1" i="1" dirty="0"/>
              <a:t>nos seus registros contábeis conforme as Normas Brasileiras de Contabilidade</a:t>
            </a:r>
            <a:r>
              <a:rPr lang="pt-BR" altLang="pt-BR" sz="2400" b="1" i="1" dirty="0" smtClean="0"/>
              <a:t>.</a:t>
            </a:r>
            <a:endParaRPr lang="pt-BR" altLang="pt-BR" sz="2400" b="1" i="1" dirty="0"/>
          </a:p>
        </p:txBody>
      </p:sp>
    </p:spTree>
    <p:extLst>
      <p:ext uri="{BB962C8B-B14F-4D97-AF65-F5344CB8AC3E}">
        <p14:creationId xmlns:p14="http://schemas.microsoft.com/office/powerpoint/2010/main" val="41777185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251521" y="1988840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A  </a:t>
            </a:r>
            <a:r>
              <a:rPr lang="pt-BR" sz="2400" b="1" dirty="0" smtClean="0"/>
              <a:t>administração  pública </a:t>
            </a:r>
            <a:r>
              <a:rPr lang="pt-BR" sz="2400" dirty="0" smtClean="0"/>
              <a:t>deverá considerar </a:t>
            </a:r>
            <a:r>
              <a:rPr lang="pt-BR" sz="2400" b="1" dirty="0" smtClean="0"/>
              <a:t>em  </a:t>
            </a:r>
            <a:r>
              <a:rPr lang="pt-BR" sz="2400" b="1" dirty="0"/>
              <a:t>sua  </a:t>
            </a:r>
            <a:r>
              <a:rPr lang="pt-BR" sz="2400" b="1" dirty="0" smtClean="0"/>
              <a:t>análise</a:t>
            </a:r>
            <a:r>
              <a:rPr lang="pt-BR" sz="2400" dirty="0" smtClean="0"/>
              <a:t>,  </a:t>
            </a:r>
            <a:r>
              <a:rPr lang="pt-BR" sz="2400" dirty="0"/>
              <a:t>quando </a:t>
            </a:r>
            <a:r>
              <a:rPr lang="pt-BR" sz="2400" dirty="0" smtClean="0"/>
              <a:t>houver, os </a:t>
            </a:r>
            <a:r>
              <a:rPr lang="pt-BR" sz="2400" dirty="0"/>
              <a:t>seguintes relatórios:</a:t>
            </a:r>
          </a:p>
          <a:p>
            <a:pPr algn="just"/>
            <a:endParaRPr lang="pt-BR" sz="2400" dirty="0" smtClean="0"/>
          </a:p>
          <a:p>
            <a:pPr marL="457200" indent="-457200" algn="just">
              <a:buFont typeface="+mj-lt"/>
              <a:buAutoNum type="alphaLcParenR"/>
            </a:pPr>
            <a:r>
              <a:rPr lang="pt-BR" sz="2400" b="1" dirty="0" smtClean="0"/>
              <a:t>Relatório </a:t>
            </a:r>
            <a:r>
              <a:rPr lang="pt-BR" sz="2400" b="1" dirty="0"/>
              <a:t>da visita </a:t>
            </a:r>
            <a:r>
              <a:rPr lang="pt-BR" sz="2400" b="1" dirty="0" smtClean="0"/>
              <a:t>técnica </a:t>
            </a:r>
            <a:r>
              <a:rPr lang="pt-BR" sz="2400" dirty="0" smtClean="0"/>
              <a:t>in </a:t>
            </a:r>
            <a:r>
              <a:rPr lang="pt-BR" sz="2400" dirty="0"/>
              <a:t>loco eventualmente </a:t>
            </a:r>
            <a:r>
              <a:rPr lang="pt-BR" sz="2400" dirty="0" smtClean="0"/>
              <a:t>realizada durante </a:t>
            </a:r>
            <a:r>
              <a:rPr lang="pt-BR" sz="2400" dirty="0"/>
              <a:t>a </a:t>
            </a:r>
            <a:r>
              <a:rPr lang="pt-BR" sz="2400" dirty="0" smtClean="0"/>
              <a:t>parceria;</a:t>
            </a:r>
          </a:p>
          <a:p>
            <a:pPr marL="457200" indent="-457200" algn="just">
              <a:buFont typeface="+mj-lt"/>
              <a:buAutoNum type="alphaLcParenR"/>
            </a:pPr>
            <a:endParaRPr lang="pt-BR" sz="2400" dirty="0"/>
          </a:p>
          <a:p>
            <a:pPr marL="457200" indent="-457200" algn="just">
              <a:buFont typeface="+mj-lt"/>
              <a:buAutoNum type="alphaLcParenR"/>
            </a:pPr>
            <a:r>
              <a:rPr lang="pt-BR" sz="2400" b="1" dirty="0" smtClean="0"/>
              <a:t>Relatório  </a:t>
            </a:r>
            <a:r>
              <a:rPr lang="pt-BR" sz="2400" b="1" dirty="0"/>
              <a:t>técnico  de  monitoramento  </a:t>
            </a:r>
            <a:r>
              <a:rPr lang="pt-BR" sz="2400" dirty="0"/>
              <a:t>e  </a:t>
            </a:r>
            <a:r>
              <a:rPr lang="pt-BR" sz="2400" dirty="0" smtClean="0"/>
              <a:t>avaliação ,  </a:t>
            </a:r>
            <a:r>
              <a:rPr lang="pt-BR" sz="2400" dirty="0"/>
              <a:t>elaborado  pelo </a:t>
            </a:r>
            <a:r>
              <a:rPr lang="pt-BR" sz="2400" dirty="0" smtClean="0"/>
              <a:t>Gestor  </a:t>
            </a:r>
            <a:r>
              <a:rPr lang="pt-BR" sz="2400" dirty="0"/>
              <a:t>da  </a:t>
            </a:r>
            <a:r>
              <a:rPr lang="pt-BR" sz="2400" dirty="0" smtClean="0"/>
              <a:t>parceria,  </a:t>
            </a:r>
            <a:r>
              <a:rPr lang="pt-BR" sz="2400" b="1" dirty="0" smtClean="0"/>
              <a:t>homologado pela Comissão de  </a:t>
            </a:r>
            <a:r>
              <a:rPr lang="pt-BR" sz="2400" b="1" dirty="0"/>
              <a:t>Monitoramento  e  Avaliação</a:t>
            </a:r>
            <a:r>
              <a:rPr lang="pt-BR" sz="2400" dirty="0" smtClean="0"/>
              <a:t>, sobre </a:t>
            </a:r>
            <a:r>
              <a:rPr lang="pt-BR" sz="2400" dirty="0"/>
              <a:t>a conformidade do cumprimento do objeto e os resultados alcançados </a:t>
            </a:r>
            <a:r>
              <a:rPr lang="pt-BR" sz="2400" dirty="0" smtClean="0"/>
              <a:t>durante a </a:t>
            </a:r>
            <a:r>
              <a:rPr lang="pt-BR" sz="2400" dirty="0"/>
              <a:t>execução da parceria</a:t>
            </a:r>
            <a:r>
              <a:rPr lang="pt-BR" sz="2400" dirty="0" smtClean="0"/>
              <a:t>, </a:t>
            </a:r>
            <a:r>
              <a:rPr lang="pt-BR" sz="2400" b="1" dirty="0" smtClean="0"/>
              <a:t>antes </a:t>
            </a:r>
            <a:r>
              <a:rPr lang="pt-BR" sz="2400" b="1" dirty="0"/>
              <a:t>de concluir </a:t>
            </a:r>
            <a:r>
              <a:rPr lang="pt-BR" sz="2400" b="1" dirty="0" smtClean="0"/>
              <a:t>sua análise</a:t>
            </a:r>
            <a:r>
              <a:rPr lang="pt-BR" sz="2400" dirty="0" smtClean="0"/>
              <a:t>;</a:t>
            </a:r>
            <a:endParaRPr lang="pt-BR" sz="2400" dirty="0"/>
          </a:p>
        </p:txBody>
      </p:sp>
      <p:sp>
        <p:nvSpPr>
          <p:cNvPr id="5" name="Retângulo 4"/>
          <p:cNvSpPr/>
          <p:nvPr/>
        </p:nvSpPr>
        <p:spPr>
          <a:xfrm>
            <a:off x="254473" y="1276012"/>
            <a:ext cx="8640960" cy="460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pt-BR" sz="1520" b="1" dirty="0" smtClean="0"/>
              <a:t>DOCUMENTOS APRESENTADOS PELA ADMINISTRAÇÃO PUBLICA PARA COMPOR A PRESTAÇÃO DE CONTAS</a:t>
            </a:r>
            <a:endParaRPr lang="pt-BR" sz="1520" b="1" dirty="0"/>
          </a:p>
        </p:txBody>
      </p:sp>
    </p:spTree>
    <p:extLst>
      <p:ext uri="{BB962C8B-B14F-4D97-AF65-F5344CB8AC3E}">
        <p14:creationId xmlns:p14="http://schemas.microsoft.com/office/powerpoint/2010/main" val="35483933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254474" y="1989705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lphaLcParenR" startAt="3"/>
            </a:pPr>
            <a:r>
              <a:rPr lang="pt-BR" sz="2400" b="1" dirty="0" smtClean="0"/>
              <a:t>Parecer </a:t>
            </a:r>
            <a:r>
              <a:rPr lang="pt-BR" sz="2400" b="1" dirty="0"/>
              <a:t>técnico da análise da prestação de contas </a:t>
            </a:r>
            <a:r>
              <a:rPr lang="pt-BR" sz="2400" dirty="0"/>
              <a:t>elaborado pelo </a:t>
            </a:r>
            <a:r>
              <a:rPr lang="pt-BR" sz="2400" dirty="0" smtClean="0"/>
              <a:t>Gestor da Parceria;</a:t>
            </a:r>
          </a:p>
          <a:p>
            <a:pPr marL="457200" indent="-457200" algn="just">
              <a:buFont typeface="+mj-lt"/>
              <a:buAutoNum type="alphaLcParenR" startAt="3"/>
            </a:pPr>
            <a:endParaRPr lang="pt-BR" sz="2400" dirty="0"/>
          </a:p>
          <a:p>
            <a:pPr marL="457200" indent="-457200" algn="just">
              <a:buFont typeface="+mj-lt"/>
              <a:buAutoNum type="alphaLcParenR" startAt="3"/>
            </a:pPr>
            <a:r>
              <a:rPr lang="pt-BR" sz="2400" b="1" dirty="0" smtClean="0"/>
              <a:t>Parecer </a:t>
            </a:r>
            <a:r>
              <a:rPr lang="pt-BR" sz="2400" b="1" dirty="0"/>
              <a:t>Financeiro</a:t>
            </a:r>
            <a:r>
              <a:rPr lang="pt-BR" sz="2400" dirty="0"/>
              <a:t>; </a:t>
            </a:r>
            <a:r>
              <a:rPr lang="pt-BR" sz="2400" dirty="0" smtClean="0"/>
              <a:t>e</a:t>
            </a:r>
          </a:p>
          <a:p>
            <a:pPr marL="457200" indent="-457200" algn="just">
              <a:buFont typeface="+mj-lt"/>
              <a:buAutoNum type="alphaLcParenR" startAt="3"/>
            </a:pPr>
            <a:endParaRPr lang="pt-BR" sz="2400" dirty="0"/>
          </a:p>
          <a:p>
            <a:pPr marL="457200" indent="-457200" algn="just">
              <a:buFont typeface="+mj-lt"/>
              <a:buAutoNum type="alphaLcParenR" startAt="3"/>
            </a:pPr>
            <a:r>
              <a:rPr lang="pt-BR" sz="2400" b="1" dirty="0" smtClean="0"/>
              <a:t>Parecer </a:t>
            </a:r>
            <a:r>
              <a:rPr lang="pt-BR" sz="2400" b="1" dirty="0"/>
              <a:t>jurídico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6" name="Retângulo 5"/>
          <p:cNvSpPr/>
          <p:nvPr/>
        </p:nvSpPr>
        <p:spPr>
          <a:xfrm>
            <a:off x="254473" y="1276012"/>
            <a:ext cx="8640960" cy="460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pt-BR" sz="1520" b="1" dirty="0" smtClean="0"/>
              <a:t>DOCUMENTOS APRESENTADOS PELA ADMINISTRAÇÃO PUBLICA PARA COMPOR A PRESTAÇÃO DE CONTAS</a:t>
            </a:r>
            <a:endParaRPr lang="pt-BR" sz="1520" b="1" dirty="0"/>
          </a:p>
        </p:txBody>
      </p:sp>
    </p:spTree>
    <p:extLst>
      <p:ext uri="{BB962C8B-B14F-4D97-AF65-F5344CB8AC3E}">
        <p14:creationId xmlns:p14="http://schemas.microsoft.com/office/powerpoint/2010/main" val="12043178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7"/>
          <p:cNvSpPr>
            <a:spLocks/>
          </p:cNvSpPr>
          <p:nvPr/>
        </p:nvSpPr>
        <p:spPr bwMode="auto">
          <a:xfrm>
            <a:off x="746199" y="2194421"/>
            <a:ext cx="3571875" cy="892175"/>
          </a:xfrm>
          <a:custGeom>
            <a:avLst/>
            <a:gdLst>
              <a:gd name="T0" fmla="*/ 3502089 w 3571240"/>
              <a:gd name="T1" fmla="*/ 0 h 892810"/>
              <a:gd name="T2" fmla="*/ 89796 w 3571240"/>
              <a:gd name="T3" fmla="*/ 0 h 892810"/>
              <a:gd name="T4" fmla="*/ 54851 w 3571240"/>
              <a:gd name="T5" fmla="*/ 6837 h 892810"/>
              <a:gd name="T6" fmla="*/ 26311 w 3571240"/>
              <a:gd name="T7" fmla="*/ 25514 h 892810"/>
              <a:gd name="T8" fmla="*/ 7048 w 3571240"/>
              <a:gd name="T9" fmla="*/ 53224 h 892810"/>
              <a:gd name="T10" fmla="*/ 0 w 3571240"/>
              <a:gd name="T11" fmla="*/ 87211 h 892810"/>
              <a:gd name="T12" fmla="*/ 0 w 3571240"/>
              <a:gd name="T13" fmla="*/ 784756 h 892810"/>
              <a:gd name="T14" fmla="*/ 7048 w 3571240"/>
              <a:gd name="T15" fmla="*/ 818690 h 892810"/>
              <a:gd name="T16" fmla="*/ 26311 w 3571240"/>
              <a:gd name="T17" fmla="*/ 846414 h 892810"/>
              <a:gd name="T18" fmla="*/ 54851 w 3571240"/>
              <a:gd name="T19" fmla="*/ 865110 h 892810"/>
              <a:gd name="T20" fmla="*/ 89796 w 3571240"/>
              <a:gd name="T21" fmla="*/ 871967 h 892810"/>
              <a:gd name="T22" fmla="*/ 3502089 w 3571240"/>
              <a:gd name="T23" fmla="*/ 871967 h 892810"/>
              <a:gd name="T24" fmla="*/ 3537032 w 3571240"/>
              <a:gd name="T25" fmla="*/ 865110 h 892810"/>
              <a:gd name="T26" fmla="*/ 3565582 w 3571240"/>
              <a:gd name="T27" fmla="*/ 846414 h 892810"/>
              <a:gd name="T28" fmla="*/ 3584834 w 3571240"/>
              <a:gd name="T29" fmla="*/ 818690 h 892810"/>
              <a:gd name="T30" fmla="*/ 3591897 w 3571240"/>
              <a:gd name="T31" fmla="*/ 784756 h 892810"/>
              <a:gd name="T32" fmla="*/ 3591897 w 3571240"/>
              <a:gd name="T33" fmla="*/ 87211 h 892810"/>
              <a:gd name="T34" fmla="*/ 3584834 w 3571240"/>
              <a:gd name="T35" fmla="*/ 53224 h 892810"/>
              <a:gd name="T36" fmla="*/ 3565582 w 3571240"/>
              <a:gd name="T37" fmla="*/ 25514 h 892810"/>
              <a:gd name="T38" fmla="*/ 3537032 w 3571240"/>
              <a:gd name="T39" fmla="*/ 6837 h 892810"/>
              <a:gd name="T40" fmla="*/ 3502089 w 3571240"/>
              <a:gd name="T41" fmla="*/ 0 h 8928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571240" h="892810">
                <a:moveTo>
                  <a:pt x="3481603" y="0"/>
                </a:moveTo>
                <a:lnTo>
                  <a:pt x="89268" y="0"/>
                </a:lnTo>
                <a:lnTo>
                  <a:pt x="54521" y="7002"/>
                </a:lnTo>
                <a:lnTo>
                  <a:pt x="26146" y="26114"/>
                </a:lnTo>
                <a:lnTo>
                  <a:pt x="7015" y="54488"/>
                </a:lnTo>
                <a:lnTo>
                  <a:pt x="0" y="89280"/>
                </a:lnTo>
                <a:lnTo>
                  <a:pt x="0" y="803401"/>
                </a:lnTo>
                <a:lnTo>
                  <a:pt x="7015" y="838140"/>
                </a:lnTo>
                <a:lnTo>
                  <a:pt x="26146" y="866521"/>
                </a:lnTo>
                <a:lnTo>
                  <a:pt x="54521" y="885662"/>
                </a:lnTo>
                <a:lnTo>
                  <a:pt x="89268" y="892683"/>
                </a:lnTo>
                <a:lnTo>
                  <a:pt x="3481603" y="892683"/>
                </a:lnTo>
                <a:lnTo>
                  <a:pt x="3516341" y="885662"/>
                </a:lnTo>
                <a:lnTo>
                  <a:pt x="3544722" y="866521"/>
                </a:lnTo>
                <a:lnTo>
                  <a:pt x="3563863" y="838140"/>
                </a:lnTo>
                <a:lnTo>
                  <a:pt x="3570884" y="803401"/>
                </a:lnTo>
                <a:lnTo>
                  <a:pt x="3570884" y="89280"/>
                </a:lnTo>
                <a:lnTo>
                  <a:pt x="3563863" y="54488"/>
                </a:lnTo>
                <a:lnTo>
                  <a:pt x="3544722" y="26114"/>
                </a:lnTo>
                <a:lnTo>
                  <a:pt x="3516341" y="7002"/>
                </a:lnTo>
                <a:lnTo>
                  <a:pt x="3481603" y="0"/>
                </a:lnTo>
                <a:close/>
              </a:path>
            </a:pathLst>
          </a:custGeom>
          <a:solidFill>
            <a:srgbClr val="4F81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3" name="object 8"/>
          <p:cNvSpPr>
            <a:spLocks/>
          </p:cNvSpPr>
          <p:nvPr/>
        </p:nvSpPr>
        <p:spPr bwMode="auto">
          <a:xfrm>
            <a:off x="2454349" y="3165971"/>
            <a:ext cx="157163" cy="155575"/>
          </a:xfrm>
          <a:custGeom>
            <a:avLst/>
            <a:gdLst>
              <a:gd name="T0" fmla="*/ 167179 w 156844"/>
              <a:gd name="T1" fmla="*/ 68281 h 156210"/>
              <a:gd name="T2" fmla="*/ 0 w 156844"/>
              <a:gd name="T3" fmla="*/ 68281 h 156210"/>
              <a:gd name="T4" fmla="*/ 83518 w 156844"/>
              <a:gd name="T5" fmla="*/ 136561 h 156210"/>
              <a:gd name="T6" fmla="*/ 167179 w 156844"/>
              <a:gd name="T7" fmla="*/ 68281 h 156210"/>
              <a:gd name="T8" fmla="*/ 139338 w 156844"/>
              <a:gd name="T9" fmla="*/ 0 h 156210"/>
              <a:gd name="T10" fmla="*/ 27838 w 156844"/>
              <a:gd name="T11" fmla="*/ 0 h 156210"/>
              <a:gd name="T12" fmla="*/ 27838 w 156844"/>
              <a:gd name="T13" fmla="*/ 68281 h 156210"/>
              <a:gd name="T14" fmla="*/ 139338 w 156844"/>
              <a:gd name="T15" fmla="*/ 68281 h 156210"/>
              <a:gd name="T16" fmla="*/ 139338 w 156844"/>
              <a:gd name="T17" fmla="*/ 0 h 1562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56844" h="156210">
                <a:moveTo>
                  <a:pt x="156337" y="78104"/>
                </a:moveTo>
                <a:lnTo>
                  <a:pt x="0" y="78104"/>
                </a:lnTo>
                <a:lnTo>
                  <a:pt x="78104" y="156210"/>
                </a:lnTo>
                <a:lnTo>
                  <a:pt x="156337" y="78104"/>
                </a:lnTo>
                <a:close/>
              </a:path>
              <a:path w="156844" h="156210">
                <a:moveTo>
                  <a:pt x="130301" y="0"/>
                </a:moveTo>
                <a:lnTo>
                  <a:pt x="26034" y="0"/>
                </a:lnTo>
                <a:lnTo>
                  <a:pt x="26034" y="78104"/>
                </a:lnTo>
                <a:lnTo>
                  <a:pt x="130301" y="78104"/>
                </a:lnTo>
                <a:lnTo>
                  <a:pt x="130301" y="0"/>
                </a:lnTo>
                <a:close/>
              </a:path>
            </a:pathLst>
          </a:custGeom>
          <a:solidFill>
            <a:srgbClr val="B1C1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4" name="object 9"/>
          <p:cNvSpPr>
            <a:spLocks/>
          </p:cNvSpPr>
          <p:nvPr/>
        </p:nvSpPr>
        <p:spPr bwMode="auto">
          <a:xfrm>
            <a:off x="746199" y="3399334"/>
            <a:ext cx="3571875" cy="893762"/>
          </a:xfrm>
          <a:custGeom>
            <a:avLst/>
            <a:gdLst>
              <a:gd name="T0" fmla="*/ 3502089 w 3571240"/>
              <a:gd name="T1" fmla="*/ 0 h 892810"/>
              <a:gd name="T2" fmla="*/ 89796 w 3571240"/>
              <a:gd name="T3" fmla="*/ 0 h 892810"/>
              <a:gd name="T4" fmla="*/ 54851 w 3571240"/>
              <a:gd name="T5" fmla="*/ 7282 h 892810"/>
              <a:gd name="T6" fmla="*/ 26311 w 3571240"/>
              <a:gd name="T7" fmla="*/ 27098 h 892810"/>
              <a:gd name="T8" fmla="*/ 7048 w 3571240"/>
              <a:gd name="T9" fmla="*/ 56494 h 892810"/>
              <a:gd name="T10" fmla="*/ 0 w 3571240"/>
              <a:gd name="T11" fmla="*/ 92477 h 892810"/>
              <a:gd name="T12" fmla="*/ 0 w 3571240"/>
              <a:gd name="T13" fmla="*/ 832293 h 892810"/>
              <a:gd name="T14" fmla="*/ 7048 w 3571240"/>
              <a:gd name="T15" fmla="*/ 868272 h 892810"/>
              <a:gd name="T16" fmla="*/ 26311 w 3571240"/>
              <a:gd name="T17" fmla="*/ 897668 h 892810"/>
              <a:gd name="T18" fmla="*/ 54851 w 3571240"/>
              <a:gd name="T19" fmla="*/ 917502 h 892810"/>
              <a:gd name="T20" fmla="*/ 89796 w 3571240"/>
              <a:gd name="T21" fmla="*/ 924767 h 892810"/>
              <a:gd name="T22" fmla="*/ 3502089 w 3571240"/>
              <a:gd name="T23" fmla="*/ 924767 h 892810"/>
              <a:gd name="T24" fmla="*/ 3537032 w 3571240"/>
              <a:gd name="T25" fmla="*/ 917502 h 892810"/>
              <a:gd name="T26" fmla="*/ 3565582 w 3571240"/>
              <a:gd name="T27" fmla="*/ 897668 h 892810"/>
              <a:gd name="T28" fmla="*/ 3584834 w 3571240"/>
              <a:gd name="T29" fmla="*/ 868272 h 892810"/>
              <a:gd name="T30" fmla="*/ 3591897 w 3571240"/>
              <a:gd name="T31" fmla="*/ 832293 h 892810"/>
              <a:gd name="T32" fmla="*/ 3591897 w 3571240"/>
              <a:gd name="T33" fmla="*/ 92477 h 892810"/>
              <a:gd name="T34" fmla="*/ 3584834 w 3571240"/>
              <a:gd name="T35" fmla="*/ 56494 h 892810"/>
              <a:gd name="T36" fmla="*/ 3565582 w 3571240"/>
              <a:gd name="T37" fmla="*/ 27098 h 892810"/>
              <a:gd name="T38" fmla="*/ 3537032 w 3571240"/>
              <a:gd name="T39" fmla="*/ 7282 h 892810"/>
              <a:gd name="T40" fmla="*/ 3502089 w 3571240"/>
              <a:gd name="T41" fmla="*/ 0 h 8928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571240" h="892810">
                <a:moveTo>
                  <a:pt x="3481603" y="0"/>
                </a:moveTo>
                <a:lnTo>
                  <a:pt x="89268" y="0"/>
                </a:lnTo>
                <a:lnTo>
                  <a:pt x="54521" y="7020"/>
                </a:lnTo>
                <a:lnTo>
                  <a:pt x="26146" y="26162"/>
                </a:lnTo>
                <a:lnTo>
                  <a:pt x="7015" y="54542"/>
                </a:lnTo>
                <a:lnTo>
                  <a:pt x="0" y="89281"/>
                </a:lnTo>
                <a:lnTo>
                  <a:pt x="0" y="803529"/>
                </a:lnTo>
                <a:lnTo>
                  <a:pt x="7015" y="838267"/>
                </a:lnTo>
                <a:lnTo>
                  <a:pt x="26146" y="866648"/>
                </a:lnTo>
                <a:lnTo>
                  <a:pt x="54521" y="885789"/>
                </a:lnTo>
                <a:lnTo>
                  <a:pt x="89268" y="892810"/>
                </a:lnTo>
                <a:lnTo>
                  <a:pt x="3481603" y="892810"/>
                </a:lnTo>
                <a:lnTo>
                  <a:pt x="3516341" y="885789"/>
                </a:lnTo>
                <a:lnTo>
                  <a:pt x="3544722" y="866648"/>
                </a:lnTo>
                <a:lnTo>
                  <a:pt x="3563863" y="838267"/>
                </a:lnTo>
                <a:lnTo>
                  <a:pt x="3570884" y="803529"/>
                </a:lnTo>
                <a:lnTo>
                  <a:pt x="3570884" y="89281"/>
                </a:lnTo>
                <a:lnTo>
                  <a:pt x="3563863" y="54542"/>
                </a:lnTo>
                <a:lnTo>
                  <a:pt x="3544722" y="26162"/>
                </a:lnTo>
                <a:lnTo>
                  <a:pt x="3516341" y="7020"/>
                </a:lnTo>
                <a:lnTo>
                  <a:pt x="3481603" y="0"/>
                </a:lnTo>
                <a:close/>
              </a:path>
            </a:pathLst>
          </a:custGeom>
          <a:solidFill>
            <a:srgbClr val="D0D7E8">
              <a:alpha val="9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5" name="object 10"/>
          <p:cNvSpPr txBox="1"/>
          <p:nvPr/>
        </p:nvSpPr>
        <p:spPr>
          <a:xfrm>
            <a:off x="749374" y="3399334"/>
            <a:ext cx="3567113" cy="893762"/>
          </a:xfrm>
          <a:prstGeom prst="rect">
            <a:avLst/>
          </a:prstGeom>
          <a:solidFill>
            <a:srgbClr val="D0D7E8"/>
          </a:solidFill>
        </p:spPr>
        <p:txBody>
          <a:bodyPr lIns="0" tIns="44450" rIns="0" bIns="0">
            <a:spAutoFit/>
          </a:bodyPr>
          <a:lstStyle/>
          <a:p>
            <a:pPr algn="ctr">
              <a:lnSpc>
                <a:spcPts val="2875"/>
              </a:lnSpc>
              <a:spcBef>
                <a:spcPts val="350"/>
              </a:spcBef>
              <a:defRPr/>
            </a:pPr>
            <a:r>
              <a:rPr sz="2500" spc="-35" dirty="0">
                <a:latin typeface="Calibri"/>
                <a:cs typeface="Calibri"/>
              </a:rPr>
              <a:t>PARECER </a:t>
            </a:r>
            <a:r>
              <a:rPr sz="2500" spc="-15" dirty="0">
                <a:latin typeface="Calibri"/>
                <a:cs typeface="Calibri"/>
              </a:rPr>
              <a:t>TÉCNICO</a:t>
            </a:r>
            <a:r>
              <a:rPr sz="2500" spc="-20" dirty="0">
                <a:latin typeface="Calibri"/>
                <a:cs typeface="Calibri"/>
              </a:rPr>
              <a:t> </a:t>
            </a:r>
            <a:r>
              <a:rPr sz="2500" spc="-5" dirty="0">
                <a:latin typeface="Calibri"/>
                <a:cs typeface="Calibri"/>
              </a:rPr>
              <a:t>SOBRE</a:t>
            </a:r>
            <a:endParaRPr sz="2500" dirty="0">
              <a:latin typeface="Calibri"/>
              <a:cs typeface="Calibri"/>
            </a:endParaRPr>
          </a:p>
          <a:p>
            <a:pPr algn="ctr">
              <a:lnSpc>
                <a:spcPts val="2875"/>
              </a:lnSpc>
              <a:defRPr/>
            </a:pPr>
            <a:r>
              <a:rPr sz="2500" spc="-5" dirty="0">
                <a:latin typeface="Calibri"/>
                <a:cs typeface="Calibri"/>
              </a:rPr>
              <a:t>O </a:t>
            </a:r>
            <a:r>
              <a:rPr sz="2500" spc="-10" dirty="0">
                <a:latin typeface="Calibri"/>
                <a:cs typeface="Calibri"/>
              </a:rPr>
              <a:t>PLANO </a:t>
            </a:r>
            <a:r>
              <a:rPr sz="2500" spc="-5" dirty="0">
                <a:latin typeface="Calibri"/>
                <a:cs typeface="Calibri"/>
              </a:rPr>
              <a:t>DE</a:t>
            </a:r>
            <a:r>
              <a:rPr sz="2500" spc="-15" dirty="0">
                <a:latin typeface="Calibri"/>
                <a:cs typeface="Calibri"/>
              </a:rPr>
              <a:t> TRABALHO</a:t>
            </a:r>
            <a:endParaRPr sz="2500" dirty="0">
              <a:latin typeface="Calibri"/>
              <a:cs typeface="Calibri"/>
            </a:endParaRPr>
          </a:p>
        </p:txBody>
      </p:sp>
      <p:sp>
        <p:nvSpPr>
          <p:cNvPr id="6" name="object 11"/>
          <p:cNvSpPr>
            <a:spLocks/>
          </p:cNvSpPr>
          <p:nvPr/>
        </p:nvSpPr>
        <p:spPr bwMode="auto">
          <a:xfrm>
            <a:off x="4818137" y="2194421"/>
            <a:ext cx="3570287" cy="892175"/>
          </a:xfrm>
          <a:custGeom>
            <a:avLst/>
            <a:gdLst>
              <a:gd name="T0" fmla="*/ 3451049 w 3571240"/>
              <a:gd name="T1" fmla="*/ 0 h 892810"/>
              <a:gd name="T2" fmla="*/ 88361 w 3571240"/>
              <a:gd name="T3" fmla="*/ 0 h 892810"/>
              <a:gd name="T4" fmla="*/ 53966 w 3571240"/>
              <a:gd name="T5" fmla="*/ 6837 h 892810"/>
              <a:gd name="T6" fmla="*/ 25867 w 3571240"/>
              <a:gd name="T7" fmla="*/ 25514 h 892810"/>
              <a:gd name="T8" fmla="*/ 6934 w 3571240"/>
              <a:gd name="T9" fmla="*/ 53224 h 892810"/>
              <a:gd name="T10" fmla="*/ 0 w 3571240"/>
              <a:gd name="T11" fmla="*/ 87211 h 892810"/>
              <a:gd name="T12" fmla="*/ 0 w 3571240"/>
              <a:gd name="T13" fmla="*/ 784756 h 892810"/>
              <a:gd name="T14" fmla="*/ 6934 w 3571240"/>
              <a:gd name="T15" fmla="*/ 818690 h 892810"/>
              <a:gd name="T16" fmla="*/ 25867 w 3571240"/>
              <a:gd name="T17" fmla="*/ 846414 h 892810"/>
              <a:gd name="T18" fmla="*/ 53966 w 3571240"/>
              <a:gd name="T19" fmla="*/ 865110 h 892810"/>
              <a:gd name="T20" fmla="*/ 88361 w 3571240"/>
              <a:gd name="T21" fmla="*/ 871967 h 892810"/>
              <a:gd name="T22" fmla="*/ 3451049 w 3571240"/>
              <a:gd name="T23" fmla="*/ 871967 h 892810"/>
              <a:gd name="T24" fmla="*/ 3485482 w 3571240"/>
              <a:gd name="T25" fmla="*/ 865110 h 892810"/>
              <a:gd name="T26" fmla="*/ 3513615 w 3571240"/>
              <a:gd name="T27" fmla="*/ 846414 h 892810"/>
              <a:gd name="T28" fmla="*/ 3532589 w 3571240"/>
              <a:gd name="T29" fmla="*/ 818690 h 892810"/>
              <a:gd name="T30" fmla="*/ 3539545 w 3571240"/>
              <a:gd name="T31" fmla="*/ 784756 h 892810"/>
              <a:gd name="T32" fmla="*/ 3539545 w 3571240"/>
              <a:gd name="T33" fmla="*/ 87211 h 892810"/>
              <a:gd name="T34" fmla="*/ 3532589 w 3571240"/>
              <a:gd name="T35" fmla="*/ 53224 h 892810"/>
              <a:gd name="T36" fmla="*/ 3513614 w 3571240"/>
              <a:gd name="T37" fmla="*/ 25514 h 892810"/>
              <a:gd name="T38" fmla="*/ 3485482 w 3571240"/>
              <a:gd name="T39" fmla="*/ 6837 h 892810"/>
              <a:gd name="T40" fmla="*/ 3451049 w 3571240"/>
              <a:gd name="T41" fmla="*/ 0 h 8928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571240" h="892810">
                <a:moveTo>
                  <a:pt x="3481578" y="0"/>
                </a:moveTo>
                <a:lnTo>
                  <a:pt x="89153" y="0"/>
                </a:lnTo>
                <a:lnTo>
                  <a:pt x="54435" y="7002"/>
                </a:lnTo>
                <a:lnTo>
                  <a:pt x="26098" y="26114"/>
                </a:lnTo>
                <a:lnTo>
                  <a:pt x="7000" y="54488"/>
                </a:lnTo>
                <a:lnTo>
                  <a:pt x="0" y="89280"/>
                </a:lnTo>
                <a:lnTo>
                  <a:pt x="0" y="803401"/>
                </a:lnTo>
                <a:lnTo>
                  <a:pt x="7000" y="838140"/>
                </a:lnTo>
                <a:lnTo>
                  <a:pt x="26098" y="866521"/>
                </a:lnTo>
                <a:lnTo>
                  <a:pt x="54435" y="885662"/>
                </a:lnTo>
                <a:lnTo>
                  <a:pt x="89153" y="892683"/>
                </a:lnTo>
                <a:lnTo>
                  <a:pt x="3481578" y="892683"/>
                </a:lnTo>
                <a:lnTo>
                  <a:pt x="3516316" y="885662"/>
                </a:lnTo>
                <a:lnTo>
                  <a:pt x="3544697" y="866521"/>
                </a:lnTo>
                <a:lnTo>
                  <a:pt x="3563838" y="838140"/>
                </a:lnTo>
                <a:lnTo>
                  <a:pt x="3570858" y="803401"/>
                </a:lnTo>
                <a:lnTo>
                  <a:pt x="3570858" y="89280"/>
                </a:lnTo>
                <a:lnTo>
                  <a:pt x="3563838" y="54488"/>
                </a:lnTo>
                <a:lnTo>
                  <a:pt x="3544696" y="26114"/>
                </a:lnTo>
                <a:lnTo>
                  <a:pt x="3516316" y="7002"/>
                </a:lnTo>
                <a:lnTo>
                  <a:pt x="3481578" y="0"/>
                </a:lnTo>
                <a:close/>
              </a:path>
            </a:pathLst>
          </a:custGeom>
          <a:solidFill>
            <a:srgbClr val="4F81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7" name="object 12"/>
          <p:cNvSpPr txBox="1"/>
          <p:nvPr/>
        </p:nvSpPr>
        <p:spPr>
          <a:xfrm>
            <a:off x="744613" y="2355557"/>
            <a:ext cx="3571874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2700" algn="ctr">
              <a:tabLst>
                <a:tab pos="4029075" algn="l"/>
              </a:tabLst>
              <a:defRPr/>
            </a:pPr>
            <a:r>
              <a:rPr sz="3700" spc="-25" dirty="0">
                <a:solidFill>
                  <a:srgbClr val="FFFFFF"/>
                </a:solidFill>
                <a:latin typeface="Calibri"/>
                <a:cs typeface="Calibri"/>
              </a:rPr>
              <a:t>ÓRGÃO</a:t>
            </a:r>
            <a:r>
              <a:rPr sz="37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700" spc="-20" dirty="0" smtClean="0">
                <a:solidFill>
                  <a:srgbClr val="FFFFFF"/>
                </a:solidFill>
                <a:latin typeface="Calibri"/>
                <a:cs typeface="Calibri"/>
              </a:rPr>
              <a:t>TÉCNICO</a:t>
            </a:r>
            <a:endParaRPr sz="3700" dirty="0">
              <a:latin typeface="Calibri"/>
              <a:cs typeface="Calibri"/>
            </a:endParaRPr>
          </a:p>
        </p:txBody>
      </p:sp>
      <p:sp>
        <p:nvSpPr>
          <p:cNvPr id="8" name="object 13"/>
          <p:cNvSpPr>
            <a:spLocks/>
          </p:cNvSpPr>
          <p:nvPr/>
        </p:nvSpPr>
        <p:spPr bwMode="auto">
          <a:xfrm>
            <a:off x="6524699" y="3165971"/>
            <a:ext cx="157163" cy="155575"/>
          </a:xfrm>
          <a:custGeom>
            <a:avLst/>
            <a:gdLst>
              <a:gd name="T0" fmla="*/ 190932 w 156210"/>
              <a:gd name="T1" fmla="*/ 68281 h 156210"/>
              <a:gd name="T2" fmla="*/ 0 w 156210"/>
              <a:gd name="T3" fmla="*/ 68281 h 156210"/>
              <a:gd name="T4" fmla="*/ 95463 w 156210"/>
              <a:gd name="T5" fmla="*/ 136561 h 156210"/>
              <a:gd name="T6" fmla="*/ 190932 w 156210"/>
              <a:gd name="T7" fmla="*/ 68281 h 156210"/>
              <a:gd name="T8" fmla="*/ 159111 w 156210"/>
              <a:gd name="T9" fmla="*/ 0 h 156210"/>
              <a:gd name="T10" fmla="*/ 31824 w 156210"/>
              <a:gd name="T11" fmla="*/ 0 h 156210"/>
              <a:gd name="T12" fmla="*/ 31824 w 156210"/>
              <a:gd name="T13" fmla="*/ 68281 h 156210"/>
              <a:gd name="T14" fmla="*/ 159111 w 156210"/>
              <a:gd name="T15" fmla="*/ 68281 h 156210"/>
              <a:gd name="T16" fmla="*/ 159111 w 156210"/>
              <a:gd name="T17" fmla="*/ 0 h 1562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56210" h="156210">
                <a:moveTo>
                  <a:pt x="156210" y="78104"/>
                </a:moveTo>
                <a:lnTo>
                  <a:pt x="0" y="78104"/>
                </a:lnTo>
                <a:lnTo>
                  <a:pt x="78105" y="156210"/>
                </a:lnTo>
                <a:lnTo>
                  <a:pt x="156210" y="78104"/>
                </a:lnTo>
                <a:close/>
              </a:path>
              <a:path w="156210" h="156210">
                <a:moveTo>
                  <a:pt x="130175" y="0"/>
                </a:moveTo>
                <a:lnTo>
                  <a:pt x="26035" y="0"/>
                </a:lnTo>
                <a:lnTo>
                  <a:pt x="26035" y="78104"/>
                </a:lnTo>
                <a:lnTo>
                  <a:pt x="130175" y="78104"/>
                </a:lnTo>
                <a:lnTo>
                  <a:pt x="130175" y="0"/>
                </a:lnTo>
                <a:close/>
              </a:path>
            </a:pathLst>
          </a:custGeom>
          <a:solidFill>
            <a:srgbClr val="B1C1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9" name="object 14"/>
          <p:cNvSpPr>
            <a:spLocks/>
          </p:cNvSpPr>
          <p:nvPr/>
        </p:nvSpPr>
        <p:spPr bwMode="auto">
          <a:xfrm>
            <a:off x="4818137" y="3399334"/>
            <a:ext cx="3570287" cy="893762"/>
          </a:xfrm>
          <a:custGeom>
            <a:avLst/>
            <a:gdLst>
              <a:gd name="T0" fmla="*/ 3451049 w 3571240"/>
              <a:gd name="T1" fmla="*/ 0 h 892810"/>
              <a:gd name="T2" fmla="*/ 88361 w 3571240"/>
              <a:gd name="T3" fmla="*/ 0 h 892810"/>
              <a:gd name="T4" fmla="*/ 53966 w 3571240"/>
              <a:gd name="T5" fmla="*/ 7282 h 892810"/>
              <a:gd name="T6" fmla="*/ 25867 w 3571240"/>
              <a:gd name="T7" fmla="*/ 27098 h 892810"/>
              <a:gd name="T8" fmla="*/ 6934 w 3571240"/>
              <a:gd name="T9" fmla="*/ 56494 h 892810"/>
              <a:gd name="T10" fmla="*/ 0 w 3571240"/>
              <a:gd name="T11" fmla="*/ 92477 h 892810"/>
              <a:gd name="T12" fmla="*/ 0 w 3571240"/>
              <a:gd name="T13" fmla="*/ 832293 h 892810"/>
              <a:gd name="T14" fmla="*/ 6934 w 3571240"/>
              <a:gd name="T15" fmla="*/ 868272 h 892810"/>
              <a:gd name="T16" fmla="*/ 25867 w 3571240"/>
              <a:gd name="T17" fmla="*/ 897668 h 892810"/>
              <a:gd name="T18" fmla="*/ 53966 w 3571240"/>
              <a:gd name="T19" fmla="*/ 917502 h 892810"/>
              <a:gd name="T20" fmla="*/ 88361 w 3571240"/>
              <a:gd name="T21" fmla="*/ 924767 h 892810"/>
              <a:gd name="T22" fmla="*/ 3451049 w 3571240"/>
              <a:gd name="T23" fmla="*/ 924767 h 892810"/>
              <a:gd name="T24" fmla="*/ 3485482 w 3571240"/>
              <a:gd name="T25" fmla="*/ 917502 h 892810"/>
              <a:gd name="T26" fmla="*/ 3513615 w 3571240"/>
              <a:gd name="T27" fmla="*/ 897668 h 892810"/>
              <a:gd name="T28" fmla="*/ 3532589 w 3571240"/>
              <a:gd name="T29" fmla="*/ 868272 h 892810"/>
              <a:gd name="T30" fmla="*/ 3539545 w 3571240"/>
              <a:gd name="T31" fmla="*/ 832293 h 892810"/>
              <a:gd name="T32" fmla="*/ 3539545 w 3571240"/>
              <a:gd name="T33" fmla="*/ 92477 h 892810"/>
              <a:gd name="T34" fmla="*/ 3532589 w 3571240"/>
              <a:gd name="T35" fmla="*/ 56494 h 892810"/>
              <a:gd name="T36" fmla="*/ 3513614 w 3571240"/>
              <a:gd name="T37" fmla="*/ 27098 h 892810"/>
              <a:gd name="T38" fmla="*/ 3485482 w 3571240"/>
              <a:gd name="T39" fmla="*/ 7282 h 892810"/>
              <a:gd name="T40" fmla="*/ 3451049 w 3571240"/>
              <a:gd name="T41" fmla="*/ 0 h 8928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571240" h="892810">
                <a:moveTo>
                  <a:pt x="3481578" y="0"/>
                </a:moveTo>
                <a:lnTo>
                  <a:pt x="89153" y="0"/>
                </a:lnTo>
                <a:lnTo>
                  <a:pt x="54435" y="7020"/>
                </a:lnTo>
                <a:lnTo>
                  <a:pt x="26098" y="26162"/>
                </a:lnTo>
                <a:lnTo>
                  <a:pt x="7000" y="54542"/>
                </a:lnTo>
                <a:lnTo>
                  <a:pt x="0" y="89281"/>
                </a:lnTo>
                <a:lnTo>
                  <a:pt x="0" y="803529"/>
                </a:lnTo>
                <a:lnTo>
                  <a:pt x="7000" y="838267"/>
                </a:lnTo>
                <a:lnTo>
                  <a:pt x="26098" y="866648"/>
                </a:lnTo>
                <a:lnTo>
                  <a:pt x="54435" y="885789"/>
                </a:lnTo>
                <a:lnTo>
                  <a:pt x="89153" y="892810"/>
                </a:lnTo>
                <a:lnTo>
                  <a:pt x="3481578" y="892810"/>
                </a:lnTo>
                <a:lnTo>
                  <a:pt x="3516316" y="885789"/>
                </a:lnTo>
                <a:lnTo>
                  <a:pt x="3544697" y="866648"/>
                </a:lnTo>
                <a:lnTo>
                  <a:pt x="3563838" y="838267"/>
                </a:lnTo>
                <a:lnTo>
                  <a:pt x="3570858" y="803529"/>
                </a:lnTo>
                <a:lnTo>
                  <a:pt x="3570858" y="89281"/>
                </a:lnTo>
                <a:lnTo>
                  <a:pt x="3563838" y="54542"/>
                </a:lnTo>
                <a:lnTo>
                  <a:pt x="3544696" y="26162"/>
                </a:lnTo>
                <a:lnTo>
                  <a:pt x="3516316" y="7020"/>
                </a:lnTo>
                <a:lnTo>
                  <a:pt x="3481578" y="0"/>
                </a:lnTo>
                <a:close/>
              </a:path>
            </a:pathLst>
          </a:custGeom>
          <a:solidFill>
            <a:srgbClr val="D0D7E8">
              <a:alpha val="9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10" name="object 15"/>
          <p:cNvSpPr txBox="1"/>
          <p:nvPr/>
        </p:nvSpPr>
        <p:spPr>
          <a:xfrm>
            <a:off x="4819724" y="3399334"/>
            <a:ext cx="3567113" cy="893762"/>
          </a:xfrm>
          <a:prstGeom prst="rect">
            <a:avLst/>
          </a:prstGeom>
          <a:solidFill>
            <a:srgbClr val="D0D7E8"/>
          </a:solidFill>
        </p:spPr>
        <p:txBody>
          <a:bodyPr lIns="0" tIns="44450" rIns="0" bIns="0">
            <a:spAutoFit/>
          </a:bodyPr>
          <a:lstStyle/>
          <a:p>
            <a:pPr algn="ctr">
              <a:lnSpc>
                <a:spcPts val="2875"/>
              </a:lnSpc>
              <a:spcBef>
                <a:spcPts val="350"/>
              </a:spcBef>
              <a:defRPr/>
            </a:pPr>
            <a:r>
              <a:rPr sz="2500" spc="-35" dirty="0">
                <a:latin typeface="Calibri"/>
                <a:cs typeface="Calibri"/>
              </a:rPr>
              <a:t>PARACER </a:t>
            </a:r>
            <a:r>
              <a:rPr sz="2500" spc="-10" dirty="0">
                <a:latin typeface="Calibri"/>
                <a:cs typeface="Calibri"/>
              </a:rPr>
              <a:t>JURÍDICO</a:t>
            </a:r>
            <a:r>
              <a:rPr sz="2500" spc="20" dirty="0">
                <a:latin typeface="Calibri"/>
                <a:cs typeface="Calibri"/>
              </a:rPr>
              <a:t> </a:t>
            </a:r>
            <a:r>
              <a:rPr sz="2500" spc="-5" dirty="0">
                <a:latin typeface="Calibri"/>
                <a:cs typeface="Calibri"/>
              </a:rPr>
              <a:t>SOBRE</a:t>
            </a:r>
            <a:endParaRPr sz="2500" dirty="0">
              <a:latin typeface="Calibri"/>
              <a:cs typeface="Calibri"/>
            </a:endParaRPr>
          </a:p>
          <a:p>
            <a:pPr algn="ctr">
              <a:lnSpc>
                <a:spcPts val="2875"/>
              </a:lnSpc>
              <a:defRPr/>
            </a:pPr>
            <a:r>
              <a:rPr sz="2500" spc="-5" dirty="0">
                <a:latin typeface="Calibri"/>
                <a:cs typeface="Calibri"/>
              </a:rPr>
              <a:t>O </a:t>
            </a:r>
            <a:r>
              <a:rPr sz="2500" spc="-10" dirty="0">
                <a:latin typeface="Calibri"/>
                <a:cs typeface="Calibri"/>
              </a:rPr>
              <a:t>PLANO </a:t>
            </a:r>
            <a:r>
              <a:rPr sz="2500" spc="-5" dirty="0">
                <a:latin typeface="Calibri"/>
                <a:cs typeface="Calibri"/>
              </a:rPr>
              <a:t>DE</a:t>
            </a:r>
            <a:r>
              <a:rPr sz="2500" spc="-15" dirty="0">
                <a:latin typeface="Calibri"/>
                <a:cs typeface="Calibri"/>
              </a:rPr>
              <a:t> TRABALHO</a:t>
            </a:r>
            <a:endParaRPr sz="2500" dirty="0">
              <a:latin typeface="Calibri"/>
              <a:cs typeface="Calibri"/>
            </a:endParaRPr>
          </a:p>
        </p:txBody>
      </p:sp>
      <p:sp>
        <p:nvSpPr>
          <p:cNvPr id="11" name="object 16"/>
          <p:cNvSpPr>
            <a:spLocks/>
          </p:cNvSpPr>
          <p:nvPr/>
        </p:nvSpPr>
        <p:spPr bwMode="auto">
          <a:xfrm>
            <a:off x="1332607" y="4365922"/>
            <a:ext cx="6337300" cy="503238"/>
          </a:xfrm>
          <a:custGeom>
            <a:avLst/>
            <a:gdLst>
              <a:gd name="T0" fmla="*/ 6336741 w 6337300"/>
              <a:gd name="T1" fmla="*/ 0 h 504189"/>
              <a:gd name="T2" fmla="*/ 6334600 w 6337300"/>
              <a:gd name="T3" fmla="*/ 74855 h 504189"/>
              <a:gd name="T4" fmla="*/ 6328637 w 6337300"/>
              <a:gd name="T5" fmla="*/ 139877 h 504189"/>
              <a:gd name="T6" fmla="*/ 6319541 w 6337300"/>
              <a:gd name="T7" fmla="*/ 191155 h 504189"/>
              <a:gd name="T8" fmla="*/ 6294704 w 6337300"/>
              <a:gd name="T9" fmla="*/ 236868 h 504189"/>
              <a:gd name="T10" fmla="*/ 3210382 w 6337300"/>
              <a:gd name="T11" fmla="*/ 236868 h 504189"/>
              <a:gd name="T12" fmla="*/ 3197085 w 6337300"/>
              <a:gd name="T13" fmla="*/ 248935 h 504189"/>
              <a:gd name="T14" fmla="*/ 3185545 w 6337300"/>
              <a:gd name="T15" fmla="*/ 282538 h 504189"/>
              <a:gd name="T16" fmla="*/ 3176448 w 6337300"/>
              <a:gd name="T17" fmla="*/ 333780 h 504189"/>
              <a:gd name="T18" fmla="*/ 3170485 w 6337300"/>
              <a:gd name="T19" fmla="*/ 398772 h 504189"/>
              <a:gd name="T20" fmla="*/ 3168345 w 6337300"/>
              <a:gd name="T21" fmla="*/ 473615 h 504189"/>
              <a:gd name="T22" fmla="*/ 3166204 w 6337300"/>
              <a:gd name="T23" fmla="*/ 398772 h 504189"/>
              <a:gd name="T24" fmla="*/ 3160241 w 6337300"/>
              <a:gd name="T25" fmla="*/ 333780 h 504189"/>
              <a:gd name="T26" fmla="*/ 3151145 w 6337300"/>
              <a:gd name="T27" fmla="*/ 282538 h 504189"/>
              <a:gd name="T28" fmla="*/ 3139604 w 6337300"/>
              <a:gd name="T29" fmla="*/ 248935 h 504189"/>
              <a:gd name="T30" fmla="*/ 3126308 w 6337300"/>
              <a:gd name="T31" fmla="*/ 236868 h 504189"/>
              <a:gd name="T32" fmla="*/ 41986 w 6337300"/>
              <a:gd name="T33" fmla="*/ 236868 h 504189"/>
              <a:gd name="T34" fmla="*/ 28695 w 6337300"/>
              <a:gd name="T35" fmla="*/ 224789 h 504189"/>
              <a:gd name="T36" fmla="*/ 17166 w 6337300"/>
              <a:gd name="T37" fmla="*/ 191155 h 504189"/>
              <a:gd name="T38" fmla="*/ 8085 w 6337300"/>
              <a:gd name="T39" fmla="*/ 139877 h 504189"/>
              <a:gd name="T40" fmla="*/ 2135 w 6337300"/>
              <a:gd name="T41" fmla="*/ 74855 h 504189"/>
              <a:gd name="T42" fmla="*/ 0 w 6337300"/>
              <a:gd name="T43" fmla="*/ 0 h 50418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37300" h="504189">
                <a:moveTo>
                  <a:pt x="6336741" y="0"/>
                </a:moveTo>
                <a:lnTo>
                  <a:pt x="6334600" y="79667"/>
                </a:lnTo>
                <a:lnTo>
                  <a:pt x="6328637" y="148868"/>
                </a:lnTo>
                <a:lnTo>
                  <a:pt x="6319541" y="203444"/>
                </a:lnTo>
                <a:lnTo>
                  <a:pt x="6294704" y="252094"/>
                </a:lnTo>
                <a:lnTo>
                  <a:pt x="3210382" y="252094"/>
                </a:lnTo>
                <a:lnTo>
                  <a:pt x="3197085" y="264937"/>
                </a:lnTo>
                <a:lnTo>
                  <a:pt x="3185545" y="300700"/>
                </a:lnTo>
                <a:lnTo>
                  <a:pt x="3176448" y="355239"/>
                </a:lnTo>
                <a:lnTo>
                  <a:pt x="3170485" y="424408"/>
                </a:lnTo>
                <a:lnTo>
                  <a:pt x="3168345" y="504062"/>
                </a:lnTo>
                <a:lnTo>
                  <a:pt x="3166204" y="424408"/>
                </a:lnTo>
                <a:lnTo>
                  <a:pt x="3160241" y="355239"/>
                </a:lnTo>
                <a:lnTo>
                  <a:pt x="3151145" y="300700"/>
                </a:lnTo>
                <a:lnTo>
                  <a:pt x="3139604" y="264937"/>
                </a:lnTo>
                <a:lnTo>
                  <a:pt x="3126308" y="252094"/>
                </a:lnTo>
                <a:lnTo>
                  <a:pt x="41986" y="252094"/>
                </a:lnTo>
                <a:lnTo>
                  <a:pt x="28695" y="239239"/>
                </a:lnTo>
                <a:lnTo>
                  <a:pt x="17166" y="203444"/>
                </a:lnTo>
                <a:lnTo>
                  <a:pt x="8085" y="148868"/>
                </a:lnTo>
                <a:lnTo>
                  <a:pt x="2135" y="79667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497DB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pt-BR" dirty="0"/>
          </a:p>
        </p:txBody>
      </p:sp>
      <p:sp>
        <p:nvSpPr>
          <p:cNvPr id="12" name="object 17"/>
          <p:cNvSpPr txBox="1"/>
          <p:nvPr/>
        </p:nvSpPr>
        <p:spPr>
          <a:xfrm>
            <a:off x="2483768" y="4941168"/>
            <a:ext cx="4284662" cy="1201737"/>
          </a:xfrm>
          <a:prstGeom prst="rect">
            <a:avLst/>
          </a:prstGeom>
          <a:ln w="9525">
            <a:solidFill>
              <a:srgbClr val="7E7E7E"/>
            </a:solidFill>
          </a:ln>
        </p:spPr>
        <p:txBody>
          <a:bodyPr lIns="0" tIns="22225" rIns="0" bIns="0">
            <a:spAutoFit/>
          </a:bodyPr>
          <a:lstStyle/>
          <a:p>
            <a:pPr marL="1221105" indent="-286385">
              <a:spcBef>
                <a:spcPts val="175"/>
              </a:spcBef>
              <a:buFont typeface="Arial"/>
              <a:buChar char="•"/>
              <a:tabLst>
                <a:tab pos="1221105" algn="l"/>
                <a:tab pos="1221740" algn="l"/>
              </a:tabLst>
              <a:defRPr/>
            </a:pPr>
            <a:r>
              <a:rPr sz="2400" dirty="0">
                <a:latin typeface="Calibri"/>
                <a:cs typeface="Calibri"/>
              </a:rPr>
              <a:t>Plano</a:t>
            </a:r>
            <a:r>
              <a:rPr sz="2400" spc="-9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reprovado;</a:t>
            </a:r>
            <a:endParaRPr sz="2400" dirty="0">
              <a:latin typeface="Calibri"/>
              <a:cs typeface="Calibri"/>
            </a:endParaRPr>
          </a:p>
          <a:p>
            <a:pPr marL="1275715" lvl="1" indent="-286385">
              <a:buFont typeface="Arial"/>
              <a:buChar char="•"/>
              <a:tabLst>
                <a:tab pos="1275715" algn="l"/>
                <a:tab pos="1276350" algn="l"/>
              </a:tabLst>
              <a:defRPr/>
            </a:pPr>
            <a:r>
              <a:rPr sz="2400" dirty="0">
                <a:latin typeface="Calibri"/>
                <a:cs typeface="Calibri"/>
              </a:rPr>
              <a:t>Plano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aprovado;</a:t>
            </a:r>
            <a:endParaRPr sz="2400" dirty="0">
              <a:latin typeface="Calibri"/>
              <a:cs typeface="Calibri"/>
            </a:endParaRPr>
          </a:p>
          <a:p>
            <a:pPr marL="389255" indent="-287020">
              <a:buFont typeface="Arial"/>
              <a:buChar char="•"/>
              <a:tabLst>
                <a:tab pos="389255" algn="l"/>
                <a:tab pos="389890" algn="l"/>
              </a:tabLst>
              <a:defRPr/>
            </a:pPr>
            <a:r>
              <a:rPr sz="2400" dirty="0">
                <a:latin typeface="Calibri"/>
                <a:cs typeface="Calibri"/>
              </a:rPr>
              <a:t>Plano </a:t>
            </a:r>
            <a:r>
              <a:rPr sz="2400" spc="-15" dirty="0">
                <a:latin typeface="Calibri"/>
                <a:cs typeface="Calibri"/>
              </a:rPr>
              <a:t>aprovado </a:t>
            </a:r>
            <a:r>
              <a:rPr sz="2400" spc="-10" dirty="0">
                <a:latin typeface="Calibri"/>
                <a:cs typeface="Calibri"/>
              </a:rPr>
              <a:t>com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ressalvas;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251521" y="1268760"/>
            <a:ext cx="864096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Resumo da lógica dos pareceres técnico e jurídico</a:t>
            </a:r>
          </a:p>
        </p:txBody>
      </p:sp>
      <p:sp>
        <p:nvSpPr>
          <p:cNvPr id="14" name="object 12"/>
          <p:cNvSpPr txBox="1"/>
          <p:nvPr/>
        </p:nvSpPr>
        <p:spPr>
          <a:xfrm>
            <a:off x="4818138" y="2355814"/>
            <a:ext cx="3568700" cy="569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2700" algn="ctr">
              <a:tabLst>
                <a:tab pos="4029075" algn="l"/>
              </a:tabLst>
              <a:defRPr/>
            </a:pPr>
            <a:r>
              <a:rPr sz="3700" spc="-25" dirty="0" smtClean="0">
                <a:solidFill>
                  <a:srgbClr val="FFFFFF"/>
                </a:solidFill>
                <a:latin typeface="Calibri"/>
                <a:cs typeface="Calibri"/>
              </a:rPr>
              <a:t>ÓRGÃO</a:t>
            </a:r>
            <a:r>
              <a:rPr sz="3700" spc="-3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700" spc="-10" dirty="0">
                <a:solidFill>
                  <a:srgbClr val="FFFFFF"/>
                </a:solidFill>
                <a:latin typeface="Calibri"/>
                <a:cs typeface="Calibri"/>
              </a:rPr>
              <a:t>JURÍDICO</a:t>
            </a:r>
            <a:endParaRPr sz="3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45320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4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11"/>
          <p:cNvSpPr txBox="1">
            <a:spLocks noChangeArrowheads="1"/>
          </p:cNvSpPr>
          <p:nvPr/>
        </p:nvSpPr>
        <p:spPr bwMode="auto">
          <a:xfrm>
            <a:off x="6012216" y="1990734"/>
            <a:ext cx="216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59690" rIns="0" bIns="0" anchor="ctr">
            <a:spAutoFit/>
          </a:bodyPr>
          <a:lstStyle>
            <a:lvl1pPr marL="857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ts val="475"/>
              </a:spcBef>
              <a:buFontTx/>
              <a:buNone/>
            </a:pPr>
            <a:r>
              <a:rPr lang="pt-BR" altLang="pt-BR" sz="1400" b="1" dirty="0"/>
              <a:t>Analise das metas e resultados</a:t>
            </a:r>
          </a:p>
          <a:p>
            <a:pPr>
              <a:spcBef>
                <a:spcPts val="475"/>
              </a:spcBef>
              <a:buFontTx/>
              <a:buNone/>
            </a:pPr>
            <a:r>
              <a:rPr lang="pt-BR" altLang="pt-BR" sz="1400" b="1" dirty="0"/>
              <a:t>Avaliação quanto à eficácia e  efetividade</a:t>
            </a:r>
            <a:endParaRPr lang="pt-BR" altLang="pt-BR" sz="1400" b="1" dirty="0" smtClean="0"/>
          </a:p>
        </p:txBody>
      </p:sp>
      <p:sp>
        <p:nvSpPr>
          <p:cNvPr id="8" name="object 11"/>
          <p:cNvSpPr txBox="1">
            <a:spLocks noChangeArrowheads="1"/>
          </p:cNvSpPr>
          <p:nvPr/>
        </p:nvSpPr>
        <p:spPr bwMode="auto">
          <a:xfrm>
            <a:off x="3140686" y="1998674"/>
            <a:ext cx="216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59690" rIns="0" bIns="0" anchor="ctr">
            <a:spAutoFit/>
          </a:bodyPr>
          <a:lstStyle>
            <a:lvl1pPr marL="857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ts val="475"/>
              </a:spcBef>
              <a:buFontTx/>
              <a:buNone/>
            </a:pPr>
            <a:r>
              <a:rPr lang="pt-BR" altLang="pt-BR" sz="1400" b="1" dirty="0" smtClean="0"/>
              <a:t>Final</a:t>
            </a:r>
            <a:br>
              <a:rPr lang="pt-BR" altLang="pt-BR" sz="1400" b="1" dirty="0" smtClean="0"/>
            </a:br>
            <a:r>
              <a:rPr lang="pt-BR" altLang="pt-BR" sz="1400" b="1" dirty="0" smtClean="0"/>
              <a:t>Anual </a:t>
            </a:r>
            <a:r>
              <a:rPr lang="pt-BR" altLang="pt-BR" sz="1400" b="1" dirty="0"/>
              <a:t>– para fins de  </a:t>
            </a:r>
            <a:r>
              <a:rPr lang="pt-BR" altLang="pt-BR" sz="1400" b="1" dirty="0" smtClean="0"/>
              <a:t>monitoramento</a:t>
            </a:r>
          </a:p>
        </p:txBody>
      </p:sp>
      <p:sp>
        <p:nvSpPr>
          <p:cNvPr id="22" name="Retângulo 21"/>
          <p:cNvSpPr/>
          <p:nvPr/>
        </p:nvSpPr>
        <p:spPr>
          <a:xfrm>
            <a:off x="251521" y="1268760"/>
            <a:ext cx="8640960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Lógica da Prestação de Contas</a:t>
            </a:r>
          </a:p>
        </p:txBody>
      </p:sp>
      <p:sp>
        <p:nvSpPr>
          <p:cNvPr id="25" name="object 11"/>
          <p:cNvSpPr txBox="1">
            <a:spLocks noChangeArrowheads="1"/>
          </p:cNvSpPr>
          <p:nvPr/>
        </p:nvSpPr>
        <p:spPr bwMode="auto">
          <a:xfrm>
            <a:off x="251521" y="1998674"/>
            <a:ext cx="216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59690" rIns="0" bIns="0" anchor="ctr">
            <a:spAutoFit/>
          </a:bodyPr>
          <a:lstStyle>
            <a:lvl1pPr marL="857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1325"/>
              </a:lnSpc>
              <a:spcBef>
                <a:spcPts val="875"/>
              </a:spcBef>
              <a:buFontTx/>
              <a:buNone/>
            </a:pPr>
            <a:r>
              <a:rPr lang="pt-BR" altLang="pt-BR" sz="1400" b="1" dirty="0" err="1"/>
              <a:t>OSCs</a:t>
            </a:r>
            <a:r>
              <a:rPr lang="pt-BR" altLang="pt-BR" sz="1400" b="1" dirty="0"/>
              <a:t> apresentam o relatório  de execução do objeto</a:t>
            </a:r>
            <a:endParaRPr lang="pt-BR" altLang="pt-BR" sz="1200" dirty="0"/>
          </a:p>
        </p:txBody>
      </p:sp>
      <p:sp>
        <p:nvSpPr>
          <p:cNvPr id="27" name="object 11"/>
          <p:cNvSpPr txBox="1">
            <a:spLocks noChangeArrowheads="1"/>
          </p:cNvSpPr>
          <p:nvPr/>
        </p:nvSpPr>
        <p:spPr bwMode="auto">
          <a:xfrm>
            <a:off x="251521" y="3433919"/>
            <a:ext cx="216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59690" rIns="0" bIns="0" anchor="ctr">
            <a:spAutoFit/>
          </a:bodyPr>
          <a:lstStyle>
            <a:lvl1pPr marL="857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325"/>
              </a:lnSpc>
              <a:spcBef>
                <a:spcPts val="875"/>
              </a:spcBef>
              <a:buFontTx/>
              <a:buNone/>
            </a:pPr>
            <a:r>
              <a:rPr lang="pt-BR" altLang="pt-BR" sz="1300" b="1" dirty="0" err="1"/>
              <a:t>OSCs</a:t>
            </a:r>
            <a:r>
              <a:rPr lang="pt-BR" altLang="pt-BR" sz="1300" b="1" dirty="0"/>
              <a:t> apresentam o relatório  de execução financeira</a:t>
            </a:r>
          </a:p>
          <a:p>
            <a:pPr algn="ctr">
              <a:lnSpc>
                <a:spcPts val="1325"/>
              </a:lnSpc>
              <a:spcBef>
                <a:spcPts val="875"/>
              </a:spcBef>
              <a:buFontTx/>
              <a:buNone/>
            </a:pPr>
            <a:r>
              <a:rPr lang="pt-BR" altLang="pt-BR" sz="1200" b="1" dirty="0"/>
              <a:t>(somente se não </a:t>
            </a:r>
            <a:r>
              <a:rPr lang="pt-BR" altLang="pt-BR" sz="1200" b="1" dirty="0" smtClean="0"/>
              <a:t>forem </a:t>
            </a:r>
            <a:r>
              <a:rPr lang="pt-BR" altLang="pt-BR" sz="1200" b="1" dirty="0"/>
              <a:t>cumpridas as metas e resultados)</a:t>
            </a:r>
            <a:endParaRPr lang="pt-BR" altLang="pt-BR" sz="1200" dirty="0"/>
          </a:p>
        </p:txBody>
      </p:sp>
      <p:sp>
        <p:nvSpPr>
          <p:cNvPr id="28" name="object 11"/>
          <p:cNvSpPr txBox="1">
            <a:spLocks noChangeArrowheads="1"/>
          </p:cNvSpPr>
          <p:nvPr/>
        </p:nvSpPr>
        <p:spPr bwMode="auto">
          <a:xfrm>
            <a:off x="3140686" y="3433919"/>
            <a:ext cx="216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59690" rIns="0" bIns="0" anchor="ctr">
            <a:spAutoFit/>
          </a:bodyPr>
          <a:lstStyle>
            <a:lvl1pPr marL="857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ts val="475"/>
              </a:spcBef>
              <a:buFontTx/>
              <a:buNone/>
            </a:pPr>
            <a:r>
              <a:rPr lang="pt-BR" altLang="pt-BR" sz="1400" b="1" dirty="0"/>
              <a:t>Emissão de parecer técnico conclusivo</a:t>
            </a:r>
            <a:endParaRPr lang="pt-BR" altLang="pt-BR" sz="1400" b="1" dirty="0" smtClean="0"/>
          </a:p>
        </p:txBody>
      </p:sp>
      <p:sp>
        <p:nvSpPr>
          <p:cNvPr id="29" name="object 11"/>
          <p:cNvSpPr txBox="1">
            <a:spLocks noChangeArrowheads="1"/>
          </p:cNvSpPr>
          <p:nvPr/>
        </p:nvSpPr>
        <p:spPr bwMode="auto">
          <a:xfrm>
            <a:off x="6012216" y="3433919"/>
            <a:ext cx="216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59690" rIns="0" bIns="0" anchor="ctr">
            <a:spAutoFit/>
          </a:bodyPr>
          <a:lstStyle>
            <a:lvl1pPr marL="857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ts val="475"/>
              </a:spcBef>
              <a:buFontTx/>
              <a:buNone/>
            </a:pPr>
            <a:r>
              <a:rPr lang="pt-BR" altLang="pt-BR" sz="1200" b="1" dirty="0" smtClean="0"/>
              <a:t>Aprovar as contas</a:t>
            </a:r>
          </a:p>
          <a:p>
            <a:pPr>
              <a:spcBef>
                <a:spcPts val="475"/>
              </a:spcBef>
              <a:buFontTx/>
              <a:buNone/>
            </a:pPr>
            <a:r>
              <a:rPr lang="pt-BR" altLang="pt-BR" sz="1200" b="1" dirty="0" smtClean="0"/>
              <a:t>Aprovar as contas com ressalvas</a:t>
            </a:r>
          </a:p>
          <a:p>
            <a:pPr>
              <a:spcBef>
                <a:spcPts val="475"/>
              </a:spcBef>
              <a:buFontTx/>
              <a:buNone/>
            </a:pPr>
            <a:r>
              <a:rPr lang="pt-BR" altLang="pt-BR" sz="1200" b="1" dirty="0" smtClean="0"/>
              <a:t>Rejeitar as contas</a:t>
            </a:r>
          </a:p>
        </p:txBody>
      </p:sp>
      <p:sp>
        <p:nvSpPr>
          <p:cNvPr id="30" name="object 11"/>
          <p:cNvSpPr txBox="1">
            <a:spLocks noChangeArrowheads="1"/>
          </p:cNvSpPr>
          <p:nvPr/>
        </p:nvSpPr>
        <p:spPr bwMode="auto">
          <a:xfrm>
            <a:off x="251521" y="4869160"/>
            <a:ext cx="2160000" cy="108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lIns="0" tIns="59690" rIns="0" bIns="0" anchor="ctr">
            <a:spAutoFit/>
          </a:bodyPr>
          <a:lstStyle>
            <a:lvl1pPr marL="857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ts val="475"/>
              </a:spcBef>
              <a:buFontTx/>
              <a:buNone/>
            </a:pPr>
            <a:r>
              <a:rPr lang="pt-BR" altLang="pt-BR" sz="1400" b="1" dirty="0"/>
              <a:t>Ações compensatórias ou ressarcimento ao erário</a:t>
            </a:r>
            <a:endParaRPr lang="pt-BR" altLang="pt-BR" sz="1400" b="1" dirty="0" smtClean="0"/>
          </a:p>
        </p:txBody>
      </p:sp>
      <p:cxnSp>
        <p:nvCxnSpPr>
          <p:cNvPr id="31" name="Conector de seta reta 30"/>
          <p:cNvCxnSpPr>
            <a:stCxn id="25" idx="3"/>
            <a:endCxn id="8" idx="1"/>
          </p:cNvCxnSpPr>
          <p:nvPr/>
        </p:nvCxnSpPr>
        <p:spPr>
          <a:xfrm>
            <a:off x="2411521" y="2538674"/>
            <a:ext cx="7291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de seta reta 32"/>
          <p:cNvCxnSpPr>
            <a:stCxn id="8" idx="3"/>
            <a:endCxn id="26" idx="1"/>
          </p:cNvCxnSpPr>
          <p:nvPr/>
        </p:nvCxnSpPr>
        <p:spPr>
          <a:xfrm flipV="1">
            <a:off x="5300686" y="2530734"/>
            <a:ext cx="711530" cy="7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de seta reta 34"/>
          <p:cNvCxnSpPr>
            <a:stCxn id="27" idx="3"/>
            <a:endCxn id="28" idx="1"/>
          </p:cNvCxnSpPr>
          <p:nvPr/>
        </p:nvCxnSpPr>
        <p:spPr>
          <a:xfrm>
            <a:off x="2411521" y="3973919"/>
            <a:ext cx="7291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/>
          <p:cNvCxnSpPr>
            <a:stCxn id="28" idx="3"/>
            <a:endCxn id="29" idx="1"/>
          </p:cNvCxnSpPr>
          <p:nvPr/>
        </p:nvCxnSpPr>
        <p:spPr>
          <a:xfrm>
            <a:off x="5300686" y="3973919"/>
            <a:ext cx="7115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angulado 38"/>
          <p:cNvCxnSpPr>
            <a:stCxn id="26" idx="2"/>
            <a:endCxn id="27" idx="0"/>
          </p:cNvCxnSpPr>
          <p:nvPr/>
        </p:nvCxnSpPr>
        <p:spPr>
          <a:xfrm rot="5400000">
            <a:off x="4030277" y="371979"/>
            <a:ext cx="363185" cy="576069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angulado 40"/>
          <p:cNvCxnSpPr>
            <a:stCxn id="29" idx="2"/>
            <a:endCxn id="30" idx="0"/>
          </p:cNvCxnSpPr>
          <p:nvPr/>
        </p:nvCxnSpPr>
        <p:spPr>
          <a:xfrm rot="5400000">
            <a:off x="4034249" y="1811192"/>
            <a:ext cx="355241" cy="576069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2324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8" grpId="0" animBg="1"/>
      <p:bldP spid="25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023119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251521" y="198884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A </a:t>
            </a:r>
            <a:r>
              <a:rPr lang="pt-BR" sz="2400" b="1" dirty="0"/>
              <a:t>administração pública </a:t>
            </a:r>
            <a:r>
              <a:rPr lang="pt-BR" sz="2400" dirty="0"/>
              <a:t>analisará a </a:t>
            </a:r>
            <a:r>
              <a:rPr lang="pt-BR" sz="2400" b="1" dirty="0"/>
              <a:t>prestação final de contas em até 150 (cento e cinquenta) dias</a:t>
            </a:r>
            <a:r>
              <a:rPr lang="pt-BR" sz="2400" dirty="0"/>
              <a:t> após o recebimento, prorrogáveis por mais 150 (cento e cinquenta) dias, justificadamente.</a:t>
            </a:r>
          </a:p>
        </p:txBody>
      </p:sp>
      <p:sp>
        <p:nvSpPr>
          <p:cNvPr id="5" name="Retângulo 4"/>
          <p:cNvSpPr/>
          <p:nvPr/>
        </p:nvSpPr>
        <p:spPr>
          <a:xfrm>
            <a:off x="251521" y="1268760"/>
            <a:ext cx="8640960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/>
              <a:t>RESULTADO FINAL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40024205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9888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n-lt"/>
              </a:rPr>
              <a:t> </a:t>
            </a:r>
            <a:endParaRPr lang="pt-BR" sz="2400" dirty="0">
              <a:latin typeface="+mn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988840"/>
            <a:ext cx="8640961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200" b="1" i="1" dirty="0" smtClean="0"/>
              <a:t>Tempo </a:t>
            </a:r>
            <a:r>
              <a:rPr lang="pt-BR" sz="2200" b="1" i="1" dirty="0"/>
              <a:t>Mínimo de </a:t>
            </a:r>
            <a:r>
              <a:rPr lang="pt-BR" sz="2200" b="1" i="1" dirty="0" smtClean="0"/>
              <a:t>Existência - </a:t>
            </a:r>
            <a:r>
              <a:rPr lang="pt-BR" sz="2200" dirty="0" smtClean="0"/>
              <a:t>Para  </a:t>
            </a:r>
            <a:r>
              <a:rPr lang="pt-BR" sz="2200" dirty="0"/>
              <a:t>que  uma  organização  da  </a:t>
            </a:r>
            <a:r>
              <a:rPr lang="pt-BR" sz="2200" dirty="0" smtClean="0"/>
              <a:t>sociedade  </a:t>
            </a:r>
            <a:r>
              <a:rPr lang="pt-BR" sz="2200" dirty="0"/>
              <a:t>civil  possa  realizar  </a:t>
            </a:r>
            <a:r>
              <a:rPr lang="pt-BR" sz="2200" dirty="0" smtClean="0"/>
              <a:t>projetos:</a:t>
            </a:r>
          </a:p>
          <a:p>
            <a:pPr algn="just"/>
            <a:endParaRPr lang="pt-BR" sz="2200" dirty="0"/>
          </a:p>
          <a:p>
            <a:pPr algn="just"/>
            <a:r>
              <a:rPr lang="pt-BR" sz="2200" dirty="0" smtClean="0"/>
              <a:t>A organização exista há </a:t>
            </a:r>
            <a:r>
              <a:rPr lang="pt-BR" sz="2200" b="1" dirty="0" smtClean="0"/>
              <a:t>pelo menos 3 </a:t>
            </a:r>
            <a:r>
              <a:rPr lang="pt-BR" sz="2200" b="1" dirty="0"/>
              <a:t>(três) anos de regular inscrição no </a:t>
            </a:r>
            <a:r>
              <a:rPr lang="pt-BR" sz="2200" b="1" dirty="0" smtClean="0"/>
              <a:t>CNPJ-SRF, para parcerias no </a:t>
            </a:r>
            <a:r>
              <a:rPr lang="pt-BR" sz="2200" b="1" dirty="0"/>
              <a:t>âmbito F</a:t>
            </a:r>
            <a:r>
              <a:rPr lang="pt-BR" sz="2200" b="1" dirty="0" smtClean="0"/>
              <a:t>ederal</a:t>
            </a:r>
            <a:r>
              <a:rPr lang="pt-BR" sz="2200" dirty="0" smtClean="0"/>
              <a:t>. </a:t>
            </a:r>
            <a:r>
              <a:rPr lang="pt-BR" sz="2200" b="1" dirty="0" smtClean="0"/>
              <a:t>Nos </a:t>
            </a:r>
            <a:r>
              <a:rPr lang="pt-BR" sz="2200" b="1" dirty="0"/>
              <a:t>Estados e Municípios, a </a:t>
            </a:r>
            <a:r>
              <a:rPr lang="pt-BR" sz="2200" b="1" dirty="0" smtClean="0"/>
              <a:t>lei </a:t>
            </a:r>
            <a:r>
              <a:rPr lang="pt-BR" sz="2200" b="1" dirty="0"/>
              <a:t>prevê a necessidade de comprovação de existência de 1 (um) ano para Municípios e 2 (dois) anos para os Estados, admitida a redução desses prazos </a:t>
            </a:r>
            <a:r>
              <a:rPr lang="pt-BR" sz="2200" dirty="0"/>
              <a:t>por </a:t>
            </a:r>
            <a:r>
              <a:rPr lang="pt-BR" sz="2200" b="1" dirty="0"/>
              <a:t>ato específico de cada ente </a:t>
            </a:r>
            <a:r>
              <a:rPr lang="pt-BR" sz="2200" dirty="0"/>
              <a:t>na hipótese de nenhuma organização </a:t>
            </a:r>
            <a:r>
              <a:rPr lang="pt-BR" sz="2200" dirty="0" smtClean="0"/>
              <a:t>atingi-los.</a:t>
            </a:r>
          </a:p>
          <a:p>
            <a:pPr algn="just"/>
            <a:endParaRPr lang="pt-BR" sz="2200" dirty="0"/>
          </a:p>
          <a:p>
            <a:pPr algn="just"/>
            <a:r>
              <a:rPr lang="pt-BR" sz="2200" dirty="0" smtClean="0"/>
              <a:t>Se </a:t>
            </a:r>
            <a:r>
              <a:rPr lang="pt-BR" sz="2200" dirty="0"/>
              <a:t>o projeto </a:t>
            </a:r>
            <a:r>
              <a:rPr lang="pt-BR" sz="2200" b="1" dirty="0"/>
              <a:t>for executado em rede</a:t>
            </a:r>
            <a:r>
              <a:rPr lang="pt-BR" sz="2200" dirty="0"/>
              <a:t>, o prazo mínimo de existência </a:t>
            </a:r>
            <a:r>
              <a:rPr lang="pt-BR" sz="2200" dirty="0" smtClean="0"/>
              <a:t>da organização </a:t>
            </a:r>
            <a:r>
              <a:rPr lang="pt-BR" sz="2200" dirty="0"/>
              <a:t>da sociedade </a:t>
            </a:r>
            <a:r>
              <a:rPr lang="pt-BR" sz="2200" dirty="0" smtClean="0"/>
              <a:t>civil responsável </a:t>
            </a:r>
            <a:r>
              <a:rPr lang="pt-BR" sz="2200" dirty="0"/>
              <a:t>pela assinatura da parceria com o poder </a:t>
            </a:r>
            <a:r>
              <a:rPr lang="pt-BR" sz="2200" dirty="0" smtClean="0"/>
              <a:t>público </a:t>
            </a:r>
            <a:r>
              <a:rPr lang="pt-BR" sz="2200" dirty="0"/>
              <a:t>será </a:t>
            </a:r>
            <a:r>
              <a:rPr lang="pt-BR" sz="2200" b="1" dirty="0" smtClean="0"/>
              <a:t>de 5 (cinco) anos</a:t>
            </a:r>
            <a:r>
              <a:rPr lang="pt-BR" sz="2200" dirty="0" smtClean="0"/>
              <a:t>.</a:t>
            </a:r>
            <a:endParaRPr lang="pt-BR" sz="2200" dirty="0"/>
          </a:p>
        </p:txBody>
      </p:sp>
      <p:sp>
        <p:nvSpPr>
          <p:cNvPr id="5" name="Retângulo 4"/>
          <p:cNvSpPr/>
          <p:nvPr/>
        </p:nvSpPr>
        <p:spPr>
          <a:xfrm>
            <a:off x="251520" y="1268760"/>
            <a:ext cx="8640961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ORGANIZAÇÃO DA SOCIEDADE CIVIL (OSC)</a:t>
            </a:r>
          </a:p>
        </p:txBody>
      </p:sp>
    </p:spTree>
    <p:extLst>
      <p:ext uri="{BB962C8B-B14F-4D97-AF65-F5344CB8AC3E}">
        <p14:creationId xmlns:p14="http://schemas.microsoft.com/office/powerpoint/2010/main" val="380164170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aixaDeTexto 3"/>
          <p:cNvSpPr txBox="1">
            <a:spLocks noChangeArrowheads="1"/>
          </p:cNvSpPr>
          <p:nvPr/>
        </p:nvSpPr>
        <p:spPr bwMode="auto">
          <a:xfrm>
            <a:off x="251520" y="1268760"/>
            <a:ext cx="8640960" cy="4652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188" tIns="25594" rIns="51188" bIns="255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b="1" dirty="0" smtClean="0">
                <a:solidFill>
                  <a:schemeClr val="accent2">
                    <a:lumMod val="75000"/>
                  </a:schemeClr>
                </a:solidFill>
              </a:rPr>
              <a:t>BIBLIOGRAFIA</a:t>
            </a:r>
          </a:p>
          <a:p>
            <a:pPr algn="ctr" eaLnBrk="1" hangingPunct="1"/>
            <a:endParaRPr lang="pt-BR" altLang="pt-BR" sz="9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/>
            <a:r>
              <a:rPr lang="pt-BR" altLang="pt-BR" sz="1700" dirty="0" smtClean="0"/>
              <a:t>http</a:t>
            </a:r>
            <a:r>
              <a:rPr lang="pt-BR" altLang="pt-BR" sz="1700" dirty="0"/>
              <a:t>://www.participa.br/osc/noticias-mrosc/principais-pontos-da-lei-13.0192014 (referências</a:t>
            </a:r>
            <a:r>
              <a:rPr lang="pt-BR" altLang="pt-BR" sz="1700" dirty="0" smtClean="0"/>
              <a:t>); </a:t>
            </a:r>
            <a:r>
              <a:rPr lang="pt-BR" sz="1700" dirty="0" smtClean="0"/>
              <a:t>Lei </a:t>
            </a:r>
            <a:r>
              <a:rPr lang="pt-BR" sz="1700" dirty="0"/>
              <a:t>Federal nº 13/019, de 31 de julho de 2014</a:t>
            </a:r>
            <a:r>
              <a:rPr lang="pt-BR" sz="1700" dirty="0" smtClean="0"/>
              <a:t>: http</a:t>
            </a:r>
            <a:r>
              <a:rPr lang="pt-BR" sz="1700" dirty="0"/>
              <a:t>://www.planalto.gov.br/ccivil_03/_</a:t>
            </a:r>
            <a:r>
              <a:rPr lang="pt-BR" sz="1700" dirty="0" smtClean="0"/>
              <a:t>ato2011; </a:t>
            </a:r>
          </a:p>
          <a:p>
            <a:r>
              <a:rPr lang="pt-BR" sz="1700" dirty="0" smtClean="0"/>
              <a:t>-</a:t>
            </a:r>
          </a:p>
          <a:p>
            <a:r>
              <a:rPr lang="pt-BR" sz="1700" dirty="0" smtClean="0"/>
              <a:t>2014/2014/lei/l13019.htmDecreto Federal nº 8.726, de 27 de abril de 2016: http://www.planalto.gov.br/ccivil_03/_ato2015-2018/2016/decreto/D8726.htm</a:t>
            </a:r>
            <a:endParaRPr lang="pt-BR" sz="1700" dirty="0"/>
          </a:p>
          <a:p>
            <a:r>
              <a:rPr lang="pt-BR" sz="1700" dirty="0"/>
              <a:t>Instrução 02/2016 do Tribunal de Contas do Estado de São Paulo</a:t>
            </a:r>
          </a:p>
          <a:p>
            <a:endParaRPr lang="pt-BR" sz="1700" dirty="0"/>
          </a:p>
          <a:p>
            <a:r>
              <a:rPr lang="pt-BR" sz="1700" dirty="0"/>
              <a:t>Manual “Entenda o </a:t>
            </a:r>
            <a:r>
              <a:rPr lang="pt-BR" sz="1700" dirty="0" smtClean="0"/>
              <a:t>MROSC–Marco </a:t>
            </a:r>
            <a:r>
              <a:rPr lang="pt-BR" sz="1700" dirty="0"/>
              <a:t>Regulatório das Organizações da </a:t>
            </a:r>
            <a:r>
              <a:rPr lang="pt-BR" sz="1700" dirty="0" smtClean="0"/>
              <a:t>Sociedade Civil</a:t>
            </a:r>
            <a:r>
              <a:rPr lang="pt-BR" sz="1700" dirty="0"/>
              <a:t>: Lei 13.019/2014”, </a:t>
            </a:r>
            <a:r>
              <a:rPr lang="pt-BR" sz="1700" dirty="0" smtClean="0"/>
              <a:t>publicado pela </a:t>
            </a:r>
            <a:r>
              <a:rPr lang="pt-BR" sz="1700" dirty="0"/>
              <a:t>Secretaria de Governo da Presidência da </a:t>
            </a:r>
            <a:r>
              <a:rPr lang="pt-BR" sz="1700" dirty="0" smtClean="0"/>
              <a:t>República </a:t>
            </a:r>
            <a:r>
              <a:rPr lang="pt-BR" sz="1700" dirty="0"/>
              <a:t>(SG/PR</a:t>
            </a:r>
            <a:r>
              <a:rPr lang="pt-BR" sz="1700" dirty="0" smtClean="0"/>
              <a:t>)</a:t>
            </a:r>
          </a:p>
          <a:p>
            <a:r>
              <a:rPr lang="pt-BR" sz="1700" dirty="0" smtClean="0"/>
              <a:t>:http://www.participa.br/articles/public/0039/9448/LIVRETO_MROSC_WEB.pdf</a:t>
            </a:r>
          </a:p>
          <a:p>
            <a:endParaRPr lang="pt-BR" sz="1700" dirty="0"/>
          </a:p>
          <a:p>
            <a:r>
              <a:rPr lang="pt-BR" sz="1700" dirty="0"/>
              <a:t>MANUAL DE </a:t>
            </a:r>
            <a:r>
              <a:rPr lang="pt-BR" sz="1700" dirty="0" smtClean="0"/>
              <a:t>ORIENTAÇÃO PARA FORMALIZAÇÃO DE </a:t>
            </a:r>
            <a:r>
              <a:rPr lang="pt-BR" sz="1700" dirty="0"/>
              <a:t>PARCERIAS ENTRE A </a:t>
            </a:r>
            <a:r>
              <a:rPr lang="pt-BR" sz="1700" dirty="0" smtClean="0"/>
              <a:t>ADMINISTRAÇÃO PÚBLICA MUNICIPAL E </a:t>
            </a:r>
            <a:r>
              <a:rPr lang="pt-BR" sz="1700" dirty="0"/>
              <a:t>AS </a:t>
            </a:r>
            <a:r>
              <a:rPr lang="pt-BR" sz="1700" dirty="0" smtClean="0"/>
              <a:t>ORGANIZAÇÕES DA </a:t>
            </a:r>
            <a:r>
              <a:rPr lang="pt-BR" sz="1700" dirty="0"/>
              <a:t>SOCIEDADE </a:t>
            </a:r>
            <a:r>
              <a:rPr lang="pt-BR" sz="1700" dirty="0" smtClean="0"/>
              <a:t>CIVIL</a:t>
            </a:r>
          </a:p>
          <a:p>
            <a:endParaRPr lang="pt-BR" sz="1700" dirty="0"/>
          </a:p>
          <a:p>
            <a:r>
              <a:rPr lang="pt-BR" sz="1700" dirty="0"/>
              <a:t>http://legislacao.planalto.gov.br/legisla/legislacao.nsf/Viw_Identificacao/lei%2013.204-2015?OpenDocument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encrypted-tbn0.gstatic.com/images?q=tbn:ANd9GcR771llSRU8FZWXx-vod4ASOSF9z2NdlBDT_vpJ6NNK230bvKs-4abODhc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/>
          <a:srcRect l="2670" t="5966" r="2883" b="7432"/>
          <a:stretch/>
        </p:blipFill>
        <p:spPr bwMode="auto">
          <a:xfrm>
            <a:off x="2771775" y="1611313"/>
            <a:ext cx="3876675" cy="177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Retângulo 2"/>
          <p:cNvSpPr>
            <a:spLocks noChangeArrowheads="1"/>
          </p:cNvSpPr>
          <p:nvPr/>
        </p:nvSpPr>
        <p:spPr bwMode="auto">
          <a:xfrm>
            <a:off x="611188" y="4033838"/>
            <a:ext cx="7848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pt-BR" altLang="pt-BR" sz="2400" b="1" dirty="0"/>
              <a:t>Canal de comunicação Fale Conosco.</a:t>
            </a:r>
          </a:p>
          <a:p>
            <a:pPr algn="ctr" eaLnBrk="1" hangingPunct="1"/>
            <a:r>
              <a:rPr lang="pt-BR" altLang="pt-BR" sz="2400" b="1" dirty="0"/>
              <a:t>Uma maneira rápida e fácil de entrar em contato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511304684"/>
              </p:ext>
            </p:extLst>
          </p:nvPr>
        </p:nvGraphicFramePr>
        <p:xfrm>
          <a:off x="1115616" y="5157192"/>
          <a:ext cx="6984776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CaixaDeTexto 1"/>
          <p:cNvSpPr txBox="1">
            <a:spLocks noChangeArrowheads="1"/>
          </p:cNvSpPr>
          <p:nvPr/>
        </p:nvSpPr>
        <p:spPr bwMode="auto">
          <a:xfrm>
            <a:off x="323528" y="3635732"/>
            <a:ext cx="84969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pt-B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pt-BR" altLang="pt-BR" dirty="0">
                <a:hlinkClick r:id="rId2"/>
              </a:rPr>
              <a:t>http://online.crcsp.org.br/comum/complementares/ouvidoria/ouv_contato.aspx?fase=1</a:t>
            </a:r>
            <a:r>
              <a:rPr lang="pt-BR" altLang="pt-BR" dirty="0"/>
              <a:t> 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</TotalTime>
  <Words>6671</Words>
  <Application>Microsoft Office PowerPoint</Application>
  <PresentationFormat>Apresentação na tela (4:3)</PresentationFormat>
  <Paragraphs>609</Paragraphs>
  <Slides>91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91</vt:i4>
      </vt:variant>
    </vt:vector>
  </HeadingPairs>
  <TitlesOfParts>
    <vt:vector size="92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CRCSP</dc:creator>
  <cp:lastModifiedBy>Instituto</cp:lastModifiedBy>
  <cp:revision>176</cp:revision>
  <cp:lastPrinted>2017-08-21T15:08:35Z</cp:lastPrinted>
  <dcterms:created xsi:type="dcterms:W3CDTF">2017-04-04T13:41:00Z</dcterms:created>
  <dcterms:modified xsi:type="dcterms:W3CDTF">2017-08-23T17:16:50Z</dcterms:modified>
</cp:coreProperties>
</file>